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sldIdLst>
    <p:sldId id="256" r:id="rId2"/>
    <p:sldId id="284" r:id="rId3"/>
    <p:sldId id="286" r:id="rId4"/>
    <p:sldId id="285" r:id="rId5"/>
    <p:sldId id="287" r:id="rId6"/>
    <p:sldId id="288" r:id="rId7"/>
    <p:sldId id="257" r:id="rId8"/>
    <p:sldId id="289" r:id="rId9"/>
    <p:sldId id="259" r:id="rId10"/>
    <p:sldId id="290" r:id="rId11"/>
    <p:sldId id="260" r:id="rId12"/>
    <p:sldId id="291" r:id="rId13"/>
    <p:sldId id="292" r:id="rId14"/>
    <p:sldId id="293" r:id="rId15"/>
    <p:sldId id="294" r:id="rId16"/>
    <p:sldId id="295" r:id="rId17"/>
    <p:sldId id="297" r:id="rId18"/>
    <p:sldId id="298" r:id="rId19"/>
    <p:sldId id="299" r:id="rId20"/>
    <p:sldId id="296" r:id="rId21"/>
    <p:sldId id="300" r:id="rId22"/>
    <p:sldId id="301" r:id="rId23"/>
    <p:sldId id="302" r:id="rId24"/>
    <p:sldId id="304" r:id="rId25"/>
    <p:sldId id="303" r:id="rId26"/>
    <p:sldId id="306" r:id="rId27"/>
    <p:sldId id="305" r:id="rId28"/>
    <p:sldId id="283" r:id="rId29"/>
    <p:sldId id="282" r:id="rId30"/>
    <p:sldId id="307" r:id="rId31"/>
    <p:sldId id="30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62" autoAdjust="0"/>
    <p:restoredTop sz="94061" autoAdjust="0"/>
  </p:normalViewPr>
  <p:slideViewPr>
    <p:cSldViewPr snapToGrid="0">
      <p:cViewPr>
        <p:scale>
          <a:sx n="100" d="100"/>
          <a:sy n="100" d="100"/>
        </p:scale>
        <p:origin x="468" y="306"/>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565577-B368-4F09-8084-F37809DF2E03}" type="datetimeFigureOut">
              <a:rPr lang="en-US" smtClean="0"/>
              <a:t>7/19/2019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A9CEA-8492-402B-83B5-24AB699549CD}" type="slidenum">
              <a:rPr lang="en-US" smtClean="0"/>
              <a:t>‹#›</a:t>
            </a:fld>
            <a:endParaRPr lang="en-US"/>
          </a:p>
        </p:txBody>
      </p:sp>
    </p:spTree>
    <p:extLst>
      <p:ext uri="{BB962C8B-B14F-4D97-AF65-F5344CB8AC3E}">
        <p14:creationId xmlns:p14="http://schemas.microsoft.com/office/powerpoint/2010/main" val="2662442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A9CEA-8492-402B-83B5-24AB699549CD}" type="slidenum">
              <a:rPr lang="en-US" smtClean="0"/>
              <a:t>7</a:t>
            </a:fld>
            <a:endParaRPr lang="en-US"/>
          </a:p>
        </p:txBody>
      </p:sp>
    </p:spTree>
    <p:extLst>
      <p:ext uri="{BB962C8B-B14F-4D97-AF65-F5344CB8AC3E}">
        <p14:creationId xmlns:p14="http://schemas.microsoft.com/office/powerpoint/2010/main" val="11375931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7/19/2019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44000"/>
            <a:duotone>
              <a:schemeClr val="bg2">
                <a:shade val="88000"/>
                <a:hueMod val="106000"/>
                <a:satMod val="140000"/>
                <a:lumMod val="54000"/>
              </a:schemeClr>
              <a:schemeClr val="bg2">
                <a:tint val="98000"/>
                <a:hueMod val="90000"/>
                <a:satMod val="150000"/>
                <a:lumMod val="160000"/>
              </a:schemeClr>
            </a:duotone>
            <a:lum/>
          </a:blip>
          <a:srcRect/>
          <a:tile tx="0" ty="0" sx="100000" sy="100000" flip="none" algn="tl"/>
        </a:blip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7/19/2019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towardsdatascience.com/simple-introduction-to-convolutional-neural-networks-cdf8d3077bac"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13EF-0A16-4609-A304-6B3C435E42A5}"/>
              </a:ext>
            </a:extLst>
          </p:cNvPr>
          <p:cNvSpPr>
            <a:spLocks noGrp="1"/>
          </p:cNvSpPr>
          <p:nvPr>
            <p:ph type="ctrTitle"/>
          </p:nvPr>
        </p:nvSpPr>
        <p:spPr>
          <a:xfrm>
            <a:off x="1876424" y="209613"/>
            <a:ext cx="8293608" cy="702755"/>
          </a:xfrm>
        </p:spPr>
        <p:txBody>
          <a:bodyPr>
            <a:normAutofit/>
          </a:bodyPr>
          <a:lstStyle/>
          <a:p>
            <a:pPr algn="ctr"/>
            <a:r>
              <a:rPr lang="en-US" sz="2800" dirty="0">
                <a:solidFill>
                  <a:schemeClr val="bg1"/>
                </a:solidFill>
              </a:rPr>
              <a:t>Unit 7 Final capstone project</a:t>
            </a:r>
          </a:p>
        </p:txBody>
      </p:sp>
      <p:sp>
        <p:nvSpPr>
          <p:cNvPr id="3" name="Subtitle 2">
            <a:extLst>
              <a:ext uri="{FF2B5EF4-FFF2-40B4-BE49-F238E27FC236}">
                <a16:creationId xmlns:a16="http://schemas.microsoft.com/office/drawing/2014/main" id="{67CBECA1-C8F1-4ECA-AC3E-9E3FA8114C28}"/>
              </a:ext>
            </a:extLst>
          </p:cNvPr>
          <p:cNvSpPr>
            <a:spLocks noGrp="1"/>
          </p:cNvSpPr>
          <p:nvPr>
            <p:ph type="subTitle" idx="1"/>
          </p:nvPr>
        </p:nvSpPr>
        <p:spPr/>
        <p:txBody>
          <a:bodyPr anchor="b"/>
          <a:lstStyle/>
          <a:p>
            <a:pPr algn="r"/>
            <a:r>
              <a:rPr lang="en-US" cap="none" dirty="0" err="1">
                <a:solidFill>
                  <a:schemeClr val="bg1"/>
                </a:solidFill>
              </a:rPr>
              <a:t>Nagadhara</a:t>
            </a:r>
            <a:r>
              <a:rPr lang="en-US" cap="none" dirty="0">
                <a:solidFill>
                  <a:schemeClr val="bg1"/>
                </a:solidFill>
              </a:rPr>
              <a:t> </a:t>
            </a:r>
            <a:r>
              <a:rPr lang="en-US" cap="none" dirty="0" err="1">
                <a:solidFill>
                  <a:schemeClr val="bg1"/>
                </a:solidFill>
              </a:rPr>
              <a:t>Dronadula</a:t>
            </a:r>
            <a:endParaRPr lang="en-US" cap="none" dirty="0">
              <a:solidFill>
                <a:schemeClr val="bg1"/>
              </a:solidFill>
            </a:endParaRPr>
          </a:p>
        </p:txBody>
      </p:sp>
      <p:sp>
        <p:nvSpPr>
          <p:cNvPr id="4" name="Title 1">
            <a:extLst>
              <a:ext uri="{FF2B5EF4-FFF2-40B4-BE49-F238E27FC236}">
                <a16:creationId xmlns:a16="http://schemas.microsoft.com/office/drawing/2014/main" id="{FD041556-FB98-4CD1-B86B-185C92049F66}"/>
              </a:ext>
            </a:extLst>
          </p:cNvPr>
          <p:cNvSpPr txBox="1">
            <a:spLocks/>
          </p:cNvSpPr>
          <p:nvPr/>
        </p:nvSpPr>
        <p:spPr>
          <a:xfrm>
            <a:off x="1876424" y="1905825"/>
            <a:ext cx="8293608" cy="702755"/>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ctr"/>
            <a:r>
              <a:rPr lang="en-US" sz="4000" dirty="0">
                <a:solidFill>
                  <a:schemeClr val="bg1"/>
                </a:solidFill>
              </a:rPr>
              <a:t>Medical X-ray image classification </a:t>
            </a:r>
          </a:p>
        </p:txBody>
      </p:sp>
    </p:spTree>
    <p:extLst>
      <p:ext uri="{BB962C8B-B14F-4D97-AF65-F5344CB8AC3E}">
        <p14:creationId xmlns:p14="http://schemas.microsoft.com/office/powerpoint/2010/main" val="4269737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72E49-12CF-4B9F-99F0-5E75BBF9E814}"/>
              </a:ext>
            </a:extLst>
          </p:cNvPr>
          <p:cNvSpPr>
            <a:spLocks noGrp="1"/>
          </p:cNvSpPr>
          <p:nvPr>
            <p:ph type="title"/>
          </p:nvPr>
        </p:nvSpPr>
        <p:spPr>
          <a:xfrm>
            <a:off x="1141412" y="186265"/>
            <a:ext cx="9905998" cy="1478570"/>
          </a:xfrm>
        </p:spPr>
        <p:txBody>
          <a:bodyPr/>
          <a:lstStyle/>
          <a:p>
            <a:r>
              <a:rPr lang="en-US" dirty="0">
                <a:solidFill>
                  <a:schemeClr val="bg1"/>
                </a:solidFill>
              </a:rPr>
              <a:t>histograms</a:t>
            </a:r>
          </a:p>
        </p:txBody>
      </p:sp>
      <p:pic>
        <p:nvPicPr>
          <p:cNvPr id="4" name="Content Placeholder 3">
            <a:extLst>
              <a:ext uri="{FF2B5EF4-FFF2-40B4-BE49-F238E27FC236}">
                <a16:creationId xmlns:a16="http://schemas.microsoft.com/office/drawing/2014/main" id="{0F1432F9-CB8D-49A5-9DD3-76E53FBE413F}"/>
              </a:ext>
            </a:extLst>
          </p:cNvPr>
          <p:cNvPicPr>
            <a:picLocks noGrp="1" noChangeAspect="1"/>
          </p:cNvPicPr>
          <p:nvPr>
            <p:ph idx="1"/>
          </p:nvPr>
        </p:nvPicPr>
        <p:blipFill>
          <a:blip r:embed="rId2"/>
          <a:stretch>
            <a:fillRect/>
          </a:stretch>
        </p:blipFill>
        <p:spPr>
          <a:xfrm>
            <a:off x="1040828" y="1364462"/>
            <a:ext cx="9905997" cy="5182959"/>
          </a:xfrm>
          <a:prstGeom prst="rect">
            <a:avLst/>
          </a:prstGeom>
        </p:spPr>
      </p:pic>
    </p:spTree>
    <p:extLst>
      <p:ext uri="{BB962C8B-B14F-4D97-AF65-F5344CB8AC3E}">
        <p14:creationId xmlns:p14="http://schemas.microsoft.com/office/powerpoint/2010/main" val="3320277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1A2E94-EBBF-430E-9D6E-441AE9F91567}"/>
              </a:ext>
            </a:extLst>
          </p:cNvPr>
          <p:cNvPicPr>
            <a:picLocks noChangeAspect="1"/>
          </p:cNvPicPr>
          <p:nvPr/>
        </p:nvPicPr>
        <p:blipFill>
          <a:blip r:embed="rId2"/>
          <a:stretch>
            <a:fillRect/>
          </a:stretch>
        </p:blipFill>
        <p:spPr>
          <a:xfrm>
            <a:off x="571499" y="618424"/>
            <a:ext cx="11049001" cy="4678406"/>
          </a:xfrm>
          <a:prstGeom prst="rect">
            <a:avLst/>
          </a:prstGeom>
        </p:spPr>
      </p:pic>
    </p:spTree>
    <p:extLst>
      <p:ext uri="{BB962C8B-B14F-4D97-AF65-F5344CB8AC3E}">
        <p14:creationId xmlns:p14="http://schemas.microsoft.com/office/powerpoint/2010/main" val="2378118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8572DA-786F-45A4-8853-C555F3972580}"/>
              </a:ext>
            </a:extLst>
          </p:cNvPr>
          <p:cNvPicPr>
            <a:picLocks noChangeAspect="1"/>
          </p:cNvPicPr>
          <p:nvPr/>
        </p:nvPicPr>
        <p:blipFill>
          <a:blip r:embed="rId2"/>
          <a:stretch>
            <a:fillRect/>
          </a:stretch>
        </p:blipFill>
        <p:spPr>
          <a:xfrm>
            <a:off x="2170084" y="231499"/>
            <a:ext cx="8021800" cy="6395001"/>
          </a:xfrm>
          <a:prstGeom prst="rect">
            <a:avLst/>
          </a:prstGeom>
        </p:spPr>
      </p:pic>
    </p:spTree>
    <p:extLst>
      <p:ext uri="{BB962C8B-B14F-4D97-AF65-F5344CB8AC3E}">
        <p14:creationId xmlns:p14="http://schemas.microsoft.com/office/powerpoint/2010/main" val="958359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DA917-F58C-4768-9A26-A8060F8227AB}"/>
              </a:ext>
            </a:extLst>
          </p:cNvPr>
          <p:cNvSpPr>
            <a:spLocks noGrp="1"/>
          </p:cNvSpPr>
          <p:nvPr>
            <p:ph type="title"/>
          </p:nvPr>
        </p:nvSpPr>
        <p:spPr/>
        <p:txBody>
          <a:bodyPr/>
          <a:lstStyle/>
          <a:p>
            <a:r>
              <a:rPr lang="en-US" dirty="0">
                <a:solidFill>
                  <a:schemeClr val="bg1"/>
                </a:solidFill>
              </a:rPr>
              <a:t>Multi label multi class</a:t>
            </a:r>
          </a:p>
        </p:txBody>
      </p:sp>
      <p:sp>
        <p:nvSpPr>
          <p:cNvPr id="3" name="Content Placeholder 2">
            <a:extLst>
              <a:ext uri="{FF2B5EF4-FFF2-40B4-BE49-F238E27FC236}">
                <a16:creationId xmlns:a16="http://schemas.microsoft.com/office/drawing/2014/main" id="{16CAA996-697D-4975-8ECC-D1AA1CE98F5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BFFA325-C18E-44B2-9D51-D65A6DD81ECC}"/>
              </a:ext>
            </a:extLst>
          </p:cNvPr>
          <p:cNvPicPr>
            <a:picLocks noChangeAspect="1"/>
          </p:cNvPicPr>
          <p:nvPr/>
        </p:nvPicPr>
        <p:blipFill>
          <a:blip r:embed="rId2"/>
          <a:stretch>
            <a:fillRect/>
          </a:stretch>
        </p:blipFill>
        <p:spPr>
          <a:xfrm>
            <a:off x="422110" y="2580912"/>
            <a:ext cx="11344602" cy="2878864"/>
          </a:xfrm>
          <a:prstGeom prst="rect">
            <a:avLst/>
          </a:prstGeom>
        </p:spPr>
      </p:pic>
    </p:spTree>
    <p:extLst>
      <p:ext uri="{BB962C8B-B14F-4D97-AF65-F5344CB8AC3E}">
        <p14:creationId xmlns:p14="http://schemas.microsoft.com/office/powerpoint/2010/main" val="3281228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79D47-CD0B-4C33-9B6D-AC43A27FC29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CC35F1-9CEE-408D-99D0-8DD599CE28E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5369BD0-2BD3-4234-95C5-CA2A927D391C}"/>
              </a:ext>
            </a:extLst>
          </p:cNvPr>
          <p:cNvPicPr>
            <a:picLocks noChangeAspect="1"/>
          </p:cNvPicPr>
          <p:nvPr/>
        </p:nvPicPr>
        <p:blipFill>
          <a:blip r:embed="rId2"/>
          <a:stretch>
            <a:fillRect/>
          </a:stretch>
        </p:blipFill>
        <p:spPr>
          <a:xfrm>
            <a:off x="771525" y="1890712"/>
            <a:ext cx="10648950" cy="3076575"/>
          </a:xfrm>
          <a:prstGeom prst="rect">
            <a:avLst/>
          </a:prstGeom>
        </p:spPr>
      </p:pic>
    </p:spTree>
    <p:extLst>
      <p:ext uri="{BB962C8B-B14F-4D97-AF65-F5344CB8AC3E}">
        <p14:creationId xmlns:p14="http://schemas.microsoft.com/office/powerpoint/2010/main" val="3147730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8DBB1-BE5A-4D6D-A6E8-1EF062D99DF3}"/>
              </a:ext>
            </a:extLst>
          </p:cNvPr>
          <p:cNvSpPr>
            <a:spLocks noGrp="1"/>
          </p:cNvSpPr>
          <p:nvPr>
            <p:ph type="title"/>
          </p:nvPr>
        </p:nvSpPr>
        <p:spPr/>
        <p:txBody>
          <a:bodyPr/>
          <a:lstStyle/>
          <a:p>
            <a:r>
              <a:rPr lang="en-US" dirty="0">
                <a:solidFill>
                  <a:schemeClr val="bg1"/>
                </a:solidFill>
              </a:rPr>
              <a:t>Conversion of images into image arrays</a:t>
            </a:r>
          </a:p>
        </p:txBody>
      </p:sp>
      <p:sp>
        <p:nvSpPr>
          <p:cNvPr id="3" name="Content Placeholder 2">
            <a:extLst>
              <a:ext uri="{FF2B5EF4-FFF2-40B4-BE49-F238E27FC236}">
                <a16:creationId xmlns:a16="http://schemas.microsoft.com/office/drawing/2014/main" id="{3712B308-F527-459A-B433-B1E68958474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B3E5628-F3A0-44DB-8901-C27A8F881342}"/>
              </a:ext>
            </a:extLst>
          </p:cNvPr>
          <p:cNvPicPr>
            <a:picLocks noChangeAspect="1"/>
          </p:cNvPicPr>
          <p:nvPr/>
        </p:nvPicPr>
        <p:blipFill>
          <a:blip r:embed="rId2"/>
          <a:stretch>
            <a:fillRect/>
          </a:stretch>
        </p:blipFill>
        <p:spPr>
          <a:xfrm>
            <a:off x="276225" y="1943100"/>
            <a:ext cx="11639550" cy="2971800"/>
          </a:xfrm>
          <a:prstGeom prst="rect">
            <a:avLst/>
          </a:prstGeom>
        </p:spPr>
      </p:pic>
    </p:spTree>
    <p:extLst>
      <p:ext uri="{BB962C8B-B14F-4D97-AF65-F5344CB8AC3E}">
        <p14:creationId xmlns:p14="http://schemas.microsoft.com/office/powerpoint/2010/main" val="486217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E634F52-3DF5-4F0C-9C1E-6168A10C9915}"/>
              </a:ext>
            </a:extLst>
          </p:cNvPr>
          <p:cNvPicPr>
            <a:picLocks noGrp="1" noChangeAspect="1"/>
          </p:cNvPicPr>
          <p:nvPr>
            <p:ph idx="1"/>
          </p:nvPr>
        </p:nvPicPr>
        <p:blipFill>
          <a:blip r:embed="rId2"/>
          <a:stretch>
            <a:fillRect/>
          </a:stretch>
        </p:blipFill>
        <p:spPr>
          <a:xfrm>
            <a:off x="1141410" y="263403"/>
            <a:ext cx="9906000" cy="946171"/>
          </a:xfrm>
          <a:prstGeom prst="rect">
            <a:avLst/>
          </a:prstGeom>
        </p:spPr>
      </p:pic>
      <p:graphicFrame>
        <p:nvGraphicFramePr>
          <p:cNvPr id="5" name="Table 4">
            <a:extLst>
              <a:ext uri="{FF2B5EF4-FFF2-40B4-BE49-F238E27FC236}">
                <a16:creationId xmlns:a16="http://schemas.microsoft.com/office/drawing/2014/main" id="{355BFFB2-7D7C-4A00-A118-D0A25B119400}"/>
              </a:ext>
            </a:extLst>
          </p:cNvPr>
          <p:cNvGraphicFramePr>
            <a:graphicFrameLocks noGrp="1"/>
          </p:cNvGraphicFramePr>
          <p:nvPr>
            <p:extLst>
              <p:ext uri="{D42A27DB-BD31-4B8C-83A1-F6EECF244321}">
                <p14:modId xmlns:p14="http://schemas.microsoft.com/office/powerpoint/2010/main" val="490831165"/>
              </p:ext>
            </p:extLst>
          </p:nvPr>
        </p:nvGraphicFramePr>
        <p:xfrm>
          <a:off x="1299971" y="2202428"/>
          <a:ext cx="10352095" cy="4114800"/>
        </p:xfrm>
        <a:graphic>
          <a:graphicData uri="http://schemas.openxmlformats.org/drawingml/2006/table">
            <a:tbl>
              <a:tblPr firstRow="1" bandRow="1">
                <a:tableStyleId>{073A0DAA-6AF3-43AB-8588-CEC1D06C72B9}</a:tableStyleId>
              </a:tblPr>
              <a:tblGrid>
                <a:gridCol w="2070419">
                  <a:extLst>
                    <a:ext uri="{9D8B030D-6E8A-4147-A177-3AD203B41FA5}">
                      <a16:colId xmlns:a16="http://schemas.microsoft.com/office/drawing/2014/main" val="988757807"/>
                    </a:ext>
                  </a:extLst>
                </a:gridCol>
                <a:gridCol w="2070419">
                  <a:extLst>
                    <a:ext uri="{9D8B030D-6E8A-4147-A177-3AD203B41FA5}">
                      <a16:colId xmlns:a16="http://schemas.microsoft.com/office/drawing/2014/main" val="3351774027"/>
                    </a:ext>
                  </a:extLst>
                </a:gridCol>
                <a:gridCol w="2070419">
                  <a:extLst>
                    <a:ext uri="{9D8B030D-6E8A-4147-A177-3AD203B41FA5}">
                      <a16:colId xmlns:a16="http://schemas.microsoft.com/office/drawing/2014/main" val="116530102"/>
                    </a:ext>
                  </a:extLst>
                </a:gridCol>
                <a:gridCol w="2070419">
                  <a:extLst>
                    <a:ext uri="{9D8B030D-6E8A-4147-A177-3AD203B41FA5}">
                      <a16:colId xmlns:a16="http://schemas.microsoft.com/office/drawing/2014/main" val="1637283223"/>
                    </a:ext>
                  </a:extLst>
                </a:gridCol>
                <a:gridCol w="2070419">
                  <a:extLst>
                    <a:ext uri="{9D8B030D-6E8A-4147-A177-3AD203B41FA5}">
                      <a16:colId xmlns:a16="http://schemas.microsoft.com/office/drawing/2014/main" val="2785892534"/>
                    </a:ext>
                  </a:extLst>
                </a:gridCol>
              </a:tblGrid>
              <a:tr h="849694">
                <a:tc>
                  <a:txBody>
                    <a:bodyPr/>
                    <a:lstStyle/>
                    <a:p>
                      <a:r>
                        <a:rPr lang="en-US" sz="3200" dirty="0"/>
                        <a:t>MODEL</a:t>
                      </a:r>
                      <a:endParaRPr lang="en-US" sz="4000" dirty="0"/>
                    </a:p>
                  </a:txBody>
                  <a:tcPr/>
                </a:tc>
                <a:tc>
                  <a:txBody>
                    <a:bodyPr/>
                    <a:lstStyle/>
                    <a:p>
                      <a:r>
                        <a:rPr lang="en-US" sz="3200" b="1" kern="1200" dirty="0">
                          <a:solidFill>
                            <a:schemeClr val="lt1"/>
                          </a:solidFill>
                          <a:latin typeface="+mn-lt"/>
                          <a:ea typeface="+mn-ea"/>
                          <a:cs typeface="+mn-cs"/>
                        </a:rPr>
                        <a:t>TRAINING ACC.</a:t>
                      </a:r>
                    </a:p>
                  </a:txBody>
                  <a:tcPr/>
                </a:tc>
                <a:tc>
                  <a:txBody>
                    <a:bodyPr/>
                    <a:lstStyle/>
                    <a:p>
                      <a:r>
                        <a:rPr lang="en-US" sz="3200" b="1" kern="1200" dirty="0">
                          <a:solidFill>
                            <a:schemeClr val="lt1"/>
                          </a:solidFill>
                          <a:latin typeface="+mn-lt"/>
                          <a:ea typeface="+mn-ea"/>
                          <a:cs typeface="+mn-cs"/>
                        </a:rPr>
                        <a:t>TESTING ACC.</a:t>
                      </a:r>
                    </a:p>
                  </a:txBody>
                  <a:tcPr/>
                </a:tc>
                <a:tc>
                  <a:txBody>
                    <a:bodyPr/>
                    <a:lstStyle/>
                    <a:p>
                      <a:r>
                        <a:rPr lang="en-US" sz="3200" b="1" kern="1200" dirty="0">
                          <a:solidFill>
                            <a:schemeClr val="lt1"/>
                          </a:solidFill>
                          <a:latin typeface="+mn-lt"/>
                          <a:ea typeface="+mn-ea"/>
                          <a:cs typeface="+mn-cs"/>
                        </a:rPr>
                        <a:t>TRAINING ACC.</a:t>
                      </a:r>
                    </a:p>
                  </a:txBody>
                  <a:tcPr/>
                </a:tc>
                <a:tc>
                  <a:txBody>
                    <a:bodyPr/>
                    <a:lstStyle/>
                    <a:p>
                      <a:r>
                        <a:rPr lang="en-US" sz="3200" b="1" kern="1200" dirty="0">
                          <a:solidFill>
                            <a:schemeClr val="lt1"/>
                          </a:solidFill>
                          <a:latin typeface="+mn-lt"/>
                          <a:ea typeface="+mn-ea"/>
                          <a:cs typeface="+mn-cs"/>
                        </a:rPr>
                        <a:t>TESTING ACC.</a:t>
                      </a:r>
                    </a:p>
                  </a:txBody>
                  <a:tcPr/>
                </a:tc>
                <a:extLst>
                  <a:ext uri="{0D108BD9-81ED-4DB2-BD59-A6C34878D82A}">
                    <a16:rowId xmlns:a16="http://schemas.microsoft.com/office/drawing/2014/main" val="4273186872"/>
                  </a:ext>
                </a:extLst>
              </a:tr>
              <a:tr h="686418">
                <a:tc>
                  <a:txBody>
                    <a:bodyPr/>
                    <a:lstStyle/>
                    <a:p>
                      <a:r>
                        <a:rPr lang="en-US" sz="3200" dirty="0"/>
                        <a:t>RFC</a:t>
                      </a:r>
                    </a:p>
                  </a:txBody>
                  <a:tcPr/>
                </a:tc>
                <a:tc>
                  <a:txBody>
                    <a:bodyPr/>
                    <a:lstStyle/>
                    <a:p>
                      <a:r>
                        <a:rPr lang="en-US" sz="4400" dirty="0"/>
                        <a:t>0.98</a:t>
                      </a:r>
                    </a:p>
                  </a:txBody>
                  <a:tcPr/>
                </a:tc>
                <a:tc>
                  <a:txBody>
                    <a:bodyPr/>
                    <a:lstStyle/>
                    <a:p>
                      <a:r>
                        <a:rPr lang="en-US" sz="4400" u="sng" dirty="0"/>
                        <a:t>0.67</a:t>
                      </a:r>
                    </a:p>
                  </a:txBody>
                  <a:tcPr/>
                </a:tc>
                <a:tc>
                  <a:txBody>
                    <a:bodyPr/>
                    <a:lstStyle/>
                    <a:p>
                      <a:r>
                        <a:rPr lang="en-US" sz="4400" dirty="0"/>
                        <a:t>1.00</a:t>
                      </a:r>
                    </a:p>
                  </a:txBody>
                  <a:tcPr/>
                </a:tc>
                <a:tc>
                  <a:txBody>
                    <a:bodyPr/>
                    <a:lstStyle/>
                    <a:p>
                      <a:r>
                        <a:rPr lang="en-US" sz="4400" u="sng" dirty="0"/>
                        <a:t>0.75</a:t>
                      </a:r>
                    </a:p>
                  </a:txBody>
                  <a:tcPr/>
                </a:tc>
                <a:extLst>
                  <a:ext uri="{0D108BD9-81ED-4DB2-BD59-A6C34878D82A}">
                    <a16:rowId xmlns:a16="http://schemas.microsoft.com/office/drawing/2014/main" val="3535647930"/>
                  </a:ext>
                </a:extLst>
              </a:tr>
              <a:tr h="686418">
                <a:tc>
                  <a:txBody>
                    <a:bodyPr/>
                    <a:lstStyle/>
                    <a:p>
                      <a:r>
                        <a:rPr lang="en-US" sz="3200" dirty="0"/>
                        <a:t>GBC</a:t>
                      </a:r>
                    </a:p>
                  </a:txBody>
                  <a:tcPr/>
                </a:tc>
                <a:tc>
                  <a:txBody>
                    <a:bodyPr/>
                    <a:lstStyle/>
                    <a:p>
                      <a:r>
                        <a:rPr lang="en-US" sz="4400" dirty="0"/>
                        <a:t>1.00</a:t>
                      </a:r>
                    </a:p>
                  </a:txBody>
                  <a:tcPr/>
                </a:tc>
                <a:tc>
                  <a:txBody>
                    <a:bodyPr/>
                    <a:lstStyle/>
                    <a:p>
                      <a:r>
                        <a:rPr lang="en-US" sz="4400" dirty="0"/>
                        <a:t>0.63</a:t>
                      </a:r>
                    </a:p>
                  </a:txBody>
                  <a:tcPr/>
                </a:tc>
                <a:tc>
                  <a:txBody>
                    <a:bodyPr/>
                    <a:lstStyle/>
                    <a:p>
                      <a:r>
                        <a:rPr lang="en-US" sz="4400" dirty="0"/>
                        <a:t>1.00</a:t>
                      </a:r>
                    </a:p>
                  </a:txBody>
                  <a:tcPr/>
                </a:tc>
                <a:tc>
                  <a:txBody>
                    <a:bodyPr/>
                    <a:lstStyle/>
                    <a:p>
                      <a:r>
                        <a:rPr lang="en-US" sz="4400" dirty="0"/>
                        <a:t>0.63</a:t>
                      </a:r>
                    </a:p>
                  </a:txBody>
                  <a:tcPr/>
                </a:tc>
                <a:extLst>
                  <a:ext uri="{0D108BD9-81ED-4DB2-BD59-A6C34878D82A}">
                    <a16:rowId xmlns:a16="http://schemas.microsoft.com/office/drawing/2014/main" val="3387793788"/>
                  </a:ext>
                </a:extLst>
              </a:tr>
              <a:tr h="686418">
                <a:tc>
                  <a:txBody>
                    <a:bodyPr/>
                    <a:lstStyle/>
                    <a:p>
                      <a:r>
                        <a:rPr lang="en-US" sz="3200" dirty="0"/>
                        <a:t>SVC</a:t>
                      </a:r>
                    </a:p>
                  </a:txBody>
                  <a:tcPr/>
                </a:tc>
                <a:tc>
                  <a:txBody>
                    <a:bodyPr/>
                    <a:lstStyle/>
                    <a:p>
                      <a:r>
                        <a:rPr lang="en-US" sz="4400" dirty="0"/>
                        <a:t>0.52</a:t>
                      </a:r>
                    </a:p>
                  </a:txBody>
                  <a:tcPr/>
                </a:tc>
                <a:tc>
                  <a:txBody>
                    <a:bodyPr/>
                    <a:lstStyle/>
                    <a:p>
                      <a:r>
                        <a:rPr lang="en-US" sz="4400" dirty="0"/>
                        <a:t>0.51</a:t>
                      </a:r>
                    </a:p>
                  </a:txBody>
                  <a:tcPr/>
                </a:tc>
                <a:tc>
                  <a:txBody>
                    <a:bodyPr/>
                    <a:lstStyle/>
                    <a:p>
                      <a:r>
                        <a:rPr lang="en-US" sz="4400" dirty="0"/>
                        <a:t>0.51</a:t>
                      </a:r>
                    </a:p>
                  </a:txBody>
                  <a:tcPr/>
                </a:tc>
                <a:tc>
                  <a:txBody>
                    <a:bodyPr/>
                    <a:lstStyle/>
                    <a:p>
                      <a:r>
                        <a:rPr lang="en-US" sz="4400" dirty="0"/>
                        <a:t>0.52</a:t>
                      </a:r>
                    </a:p>
                  </a:txBody>
                  <a:tcPr/>
                </a:tc>
                <a:extLst>
                  <a:ext uri="{0D108BD9-81ED-4DB2-BD59-A6C34878D82A}">
                    <a16:rowId xmlns:a16="http://schemas.microsoft.com/office/drawing/2014/main" val="3866835361"/>
                  </a:ext>
                </a:extLst>
              </a:tr>
              <a:tr h="686418">
                <a:tc>
                  <a:txBody>
                    <a:bodyPr/>
                    <a:lstStyle/>
                    <a:p>
                      <a:r>
                        <a:rPr lang="en-US" sz="3200" dirty="0"/>
                        <a:t>MLP</a:t>
                      </a:r>
                    </a:p>
                  </a:txBody>
                  <a:tcPr/>
                </a:tc>
                <a:tc>
                  <a:txBody>
                    <a:bodyPr/>
                    <a:lstStyle/>
                    <a:p>
                      <a:r>
                        <a:rPr lang="en-US" sz="4400" dirty="0"/>
                        <a:t>0.81</a:t>
                      </a:r>
                    </a:p>
                  </a:txBody>
                  <a:tcPr/>
                </a:tc>
                <a:tc>
                  <a:txBody>
                    <a:bodyPr/>
                    <a:lstStyle/>
                    <a:p>
                      <a:r>
                        <a:rPr lang="en-US" sz="4400" dirty="0"/>
                        <a:t>0.67</a:t>
                      </a:r>
                    </a:p>
                  </a:txBody>
                  <a:tcPr/>
                </a:tc>
                <a:tc>
                  <a:txBody>
                    <a:bodyPr/>
                    <a:lstStyle/>
                    <a:p>
                      <a:r>
                        <a:rPr lang="en-US" sz="4400" dirty="0"/>
                        <a:t>0.77</a:t>
                      </a:r>
                    </a:p>
                  </a:txBody>
                  <a:tcPr/>
                </a:tc>
                <a:tc>
                  <a:txBody>
                    <a:bodyPr/>
                    <a:lstStyle/>
                    <a:p>
                      <a:r>
                        <a:rPr lang="en-US" sz="4400" dirty="0"/>
                        <a:t>0.66</a:t>
                      </a:r>
                    </a:p>
                  </a:txBody>
                  <a:tcPr/>
                </a:tc>
                <a:extLst>
                  <a:ext uri="{0D108BD9-81ED-4DB2-BD59-A6C34878D82A}">
                    <a16:rowId xmlns:a16="http://schemas.microsoft.com/office/drawing/2014/main" val="10430007"/>
                  </a:ext>
                </a:extLst>
              </a:tr>
            </a:tbl>
          </a:graphicData>
        </a:graphic>
      </p:graphicFrame>
      <p:sp>
        <p:nvSpPr>
          <p:cNvPr id="6" name="TextBox 5">
            <a:extLst>
              <a:ext uri="{FF2B5EF4-FFF2-40B4-BE49-F238E27FC236}">
                <a16:creationId xmlns:a16="http://schemas.microsoft.com/office/drawing/2014/main" id="{FEC11579-7B2B-44AA-9C95-5E82C46B7752}"/>
              </a:ext>
            </a:extLst>
          </p:cNvPr>
          <p:cNvSpPr txBox="1"/>
          <p:nvPr/>
        </p:nvSpPr>
        <p:spPr>
          <a:xfrm>
            <a:off x="4458790" y="1432987"/>
            <a:ext cx="2011680" cy="769441"/>
          </a:xfrm>
          <a:prstGeom prst="rect">
            <a:avLst/>
          </a:prstGeom>
          <a:noFill/>
        </p:spPr>
        <p:txBody>
          <a:bodyPr wrap="square" rtlCol="0">
            <a:spAutoFit/>
          </a:bodyPr>
          <a:lstStyle/>
          <a:p>
            <a:r>
              <a:rPr lang="en-US" sz="4400" dirty="0">
                <a:solidFill>
                  <a:schemeClr val="bg1"/>
                </a:solidFill>
              </a:rPr>
              <a:t>BEFORE</a:t>
            </a:r>
          </a:p>
        </p:txBody>
      </p:sp>
      <p:sp>
        <p:nvSpPr>
          <p:cNvPr id="7" name="TextBox 6">
            <a:extLst>
              <a:ext uri="{FF2B5EF4-FFF2-40B4-BE49-F238E27FC236}">
                <a16:creationId xmlns:a16="http://schemas.microsoft.com/office/drawing/2014/main" id="{C6DD1D03-8215-463F-9772-54BE52708E0A}"/>
              </a:ext>
            </a:extLst>
          </p:cNvPr>
          <p:cNvSpPr txBox="1"/>
          <p:nvPr/>
        </p:nvSpPr>
        <p:spPr>
          <a:xfrm>
            <a:off x="8623449" y="1432986"/>
            <a:ext cx="2011680" cy="769441"/>
          </a:xfrm>
          <a:prstGeom prst="rect">
            <a:avLst/>
          </a:prstGeom>
          <a:noFill/>
        </p:spPr>
        <p:txBody>
          <a:bodyPr wrap="square" rtlCol="0">
            <a:spAutoFit/>
          </a:bodyPr>
          <a:lstStyle/>
          <a:p>
            <a:r>
              <a:rPr lang="en-US" sz="4400" dirty="0">
                <a:solidFill>
                  <a:schemeClr val="bg1"/>
                </a:solidFill>
              </a:rPr>
              <a:t>AFTER</a:t>
            </a:r>
          </a:p>
        </p:txBody>
      </p:sp>
    </p:spTree>
    <p:extLst>
      <p:ext uri="{BB962C8B-B14F-4D97-AF65-F5344CB8AC3E}">
        <p14:creationId xmlns:p14="http://schemas.microsoft.com/office/powerpoint/2010/main" val="904648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F310C-50B2-4FC8-9E21-25C8AA06E0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C0999D-4197-44FD-8609-70341E1F8D1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B734B2-B22E-4FF7-9E9D-6F4BAE2808EA}"/>
              </a:ext>
            </a:extLst>
          </p:cNvPr>
          <p:cNvPicPr>
            <a:picLocks noChangeAspect="1"/>
          </p:cNvPicPr>
          <p:nvPr/>
        </p:nvPicPr>
        <p:blipFill>
          <a:blip r:embed="rId2"/>
          <a:stretch>
            <a:fillRect/>
          </a:stretch>
        </p:blipFill>
        <p:spPr>
          <a:xfrm>
            <a:off x="1045618" y="1066799"/>
            <a:ext cx="9799981" cy="5550938"/>
          </a:xfrm>
          <a:prstGeom prst="rect">
            <a:avLst/>
          </a:prstGeom>
        </p:spPr>
      </p:pic>
      <p:pic>
        <p:nvPicPr>
          <p:cNvPr id="5" name="Picture 4">
            <a:extLst>
              <a:ext uri="{FF2B5EF4-FFF2-40B4-BE49-F238E27FC236}">
                <a16:creationId xmlns:a16="http://schemas.microsoft.com/office/drawing/2014/main" id="{B5727A90-DEFD-471D-9794-5EE742F0FB1D}"/>
              </a:ext>
            </a:extLst>
          </p:cNvPr>
          <p:cNvPicPr>
            <a:picLocks noChangeAspect="1"/>
          </p:cNvPicPr>
          <p:nvPr/>
        </p:nvPicPr>
        <p:blipFill>
          <a:blip r:embed="rId3"/>
          <a:stretch>
            <a:fillRect/>
          </a:stretch>
        </p:blipFill>
        <p:spPr>
          <a:xfrm>
            <a:off x="1589086" y="104919"/>
            <a:ext cx="9010650" cy="847725"/>
          </a:xfrm>
          <a:prstGeom prst="rect">
            <a:avLst/>
          </a:prstGeom>
        </p:spPr>
      </p:pic>
    </p:spTree>
    <p:extLst>
      <p:ext uri="{BB962C8B-B14F-4D97-AF65-F5344CB8AC3E}">
        <p14:creationId xmlns:p14="http://schemas.microsoft.com/office/powerpoint/2010/main" val="2655437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C7BA-DC5B-4B61-BBD5-21F5A5F1549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FA018FA-833D-4AFB-A280-AD16E9BFBF47}"/>
              </a:ext>
            </a:extLst>
          </p:cNvPr>
          <p:cNvPicPr>
            <a:picLocks noGrp="1" noChangeAspect="1"/>
          </p:cNvPicPr>
          <p:nvPr>
            <p:ph idx="1"/>
          </p:nvPr>
        </p:nvPicPr>
        <p:blipFill rotWithShape="1">
          <a:blip r:embed="rId2"/>
          <a:srcRect l="6131"/>
          <a:stretch/>
        </p:blipFill>
        <p:spPr>
          <a:xfrm>
            <a:off x="1207363" y="1229618"/>
            <a:ext cx="10457102" cy="2048661"/>
          </a:xfrm>
          <a:prstGeom prst="rect">
            <a:avLst/>
          </a:prstGeom>
        </p:spPr>
      </p:pic>
      <p:pic>
        <p:nvPicPr>
          <p:cNvPr id="5" name="Picture 4">
            <a:extLst>
              <a:ext uri="{FF2B5EF4-FFF2-40B4-BE49-F238E27FC236}">
                <a16:creationId xmlns:a16="http://schemas.microsoft.com/office/drawing/2014/main" id="{B1B9FA6F-021D-4AE4-B752-1784BAAE8DAD}"/>
              </a:ext>
            </a:extLst>
          </p:cNvPr>
          <p:cNvPicPr>
            <a:picLocks noChangeAspect="1"/>
          </p:cNvPicPr>
          <p:nvPr/>
        </p:nvPicPr>
        <p:blipFill rotWithShape="1">
          <a:blip r:embed="rId3"/>
          <a:srcRect l="6702"/>
          <a:stretch/>
        </p:blipFill>
        <p:spPr>
          <a:xfrm>
            <a:off x="1207363" y="3597054"/>
            <a:ext cx="10208814" cy="2031328"/>
          </a:xfrm>
          <a:prstGeom prst="rect">
            <a:avLst/>
          </a:prstGeom>
        </p:spPr>
      </p:pic>
    </p:spTree>
    <p:extLst>
      <p:ext uri="{BB962C8B-B14F-4D97-AF65-F5344CB8AC3E}">
        <p14:creationId xmlns:p14="http://schemas.microsoft.com/office/powerpoint/2010/main" val="3429046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04F50-83DE-44D1-89E9-4BA9E45E7E0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3FC6153-5E3D-4400-95E9-27BE6B86CFE5}"/>
              </a:ext>
            </a:extLst>
          </p:cNvPr>
          <p:cNvPicPr>
            <a:picLocks noGrp="1" noChangeAspect="1"/>
          </p:cNvPicPr>
          <p:nvPr>
            <p:ph idx="1"/>
          </p:nvPr>
        </p:nvPicPr>
        <p:blipFill>
          <a:blip r:embed="rId2"/>
          <a:stretch>
            <a:fillRect/>
          </a:stretch>
        </p:blipFill>
        <p:spPr>
          <a:xfrm>
            <a:off x="1141411" y="895691"/>
            <a:ext cx="9906000" cy="924223"/>
          </a:xfrm>
          <a:prstGeom prst="rect">
            <a:avLst/>
          </a:prstGeom>
        </p:spPr>
      </p:pic>
      <p:pic>
        <p:nvPicPr>
          <p:cNvPr id="5" name="Picture 4">
            <a:extLst>
              <a:ext uri="{FF2B5EF4-FFF2-40B4-BE49-F238E27FC236}">
                <a16:creationId xmlns:a16="http://schemas.microsoft.com/office/drawing/2014/main" id="{B61BDD5B-901D-4E44-9956-6929325D697D}"/>
              </a:ext>
            </a:extLst>
          </p:cNvPr>
          <p:cNvPicPr>
            <a:picLocks noChangeAspect="1"/>
          </p:cNvPicPr>
          <p:nvPr/>
        </p:nvPicPr>
        <p:blipFill>
          <a:blip r:embed="rId3"/>
          <a:stretch>
            <a:fillRect/>
          </a:stretch>
        </p:blipFill>
        <p:spPr>
          <a:xfrm>
            <a:off x="1266372" y="2097087"/>
            <a:ext cx="9191625" cy="2228850"/>
          </a:xfrm>
          <a:prstGeom prst="rect">
            <a:avLst/>
          </a:prstGeom>
        </p:spPr>
      </p:pic>
      <p:sp>
        <p:nvSpPr>
          <p:cNvPr id="6" name="TextBox 5">
            <a:extLst>
              <a:ext uri="{FF2B5EF4-FFF2-40B4-BE49-F238E27FC236}">
                <a16:creationId xmlns:a16="http://schemas.microsoft.com/office/drawing/2014/main" id="{975410C5-03DF-4FCA-80C9-AE843D70713A}"/>
              </a:ext>
            </a:extLst>
          </p:cNvPr>
          <p:cNvSpPr txBox="1"/>
          <p:nvPr/>
        </p:nvSpPr>
        <p:spPr>
          <a:xfrm>
            <a:off x="3309257" y="4572000"/>
            <a:ext cx="437940" cy="369332"/>
          </a:xfrm>
          <a:prstGeom prst="rect">
            <a:avLst/>
          </a:prstGeom>
          <a:noFill/>
        </p:spPr>
        <p:txBody>
          <a:bodyPr wrap="none" rtlCol="0">
            <a:spAutoFit/>
          </a:bodyPr>
          <a:lstStyle/>
          <a:p>
            <a:r>
              <a:rPr lang="en-US" dirty="0">
                <a:solidFill>
                  <a:schemeClr val="bg1"/>
                </a:solidFill>
              </a:rPr>
              <a:t>48</a:t>
            </a:r>
          </a:p>
        </p:txBody>
      </p:sp>
      <p:cxnSp>
        <p:nvCxnSpPr>
          <p:cNvPr id="8" name="Straight Arrow Connector 7">
            <a:extLst>
              <a:ext uri="{FF2B5EF4-FFF2-40B4-BE49-F238E27FC236}">
                <a16:creationId xmlns:a16="http://schemas.microsoft.com/office/drawing/2014/main" id="{16B7CF82-E4F0-4AB8-9272-FED75458D6BA}"/>
              </a:ext>
            </a:extLst>
          </p:cNvPr>
          <p:cNvCxnSpPr/>
          <p:nvPr/>
        </p:nvCxnSpPr>
        <p:spPr>
          <a:xfrm>
            <a:off x="3962400" y="4798423"/>
            <a:ext cx="153270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107F2D56-3E74-4FFA-8246-10C79993AACF}"/>
              </a:ext>
            </a:extLst>
          </p:cNvPr>
          <p:cNvSpPr txBox="1"/>
          <p:nvPr/>
        </p:nvSpPr>
        <p:spPr>
          <a:xfrm>
            <a:off x="5773783" y="4613757"/>
            <a:ext cx="437940" cy="369332"/>
          </a:xfrm>
          <a:prstGeom prst="rect">
            <a:avLst/>
          </a:prstGeom>
          <a:noFill/>
        </p:spPr>
        <p:txBody>
          <a:bodyPr wrap="none" rtlCol="0">
            <a:spAutoFit/>
          </a:bodyPr>
          <a:lstStyle/>
          <a:p>
            <a:r>
              <a:rPr lang="en-US" dirty="0">
                <a:solidFill>
                  <a:schemeClr val="bg1"/>
                </a:solidFill>
              </a:rPr>
              <a:t>67</a:t>
            </a:r>
          </a:p>
        </p:txBody>
      </p:sp>
    </p:spTree>
    <p:extLst>
      <p:ext uri="{BB962C8B-B14F-4D97-AF65-F5344CB8AC3E}">
        <p14:creationId xmlns:p14="http://schemas.microsoft.com/office/powerpoint/2010/main" val="1860802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C3CB21-3CD1-4979-8004-CECEDBE3E8F1}"/>
              </a:ext>
            </a:extLst>
          </p:cNvPr>
          <p:cNvPicPr>
            <a:picLocks noChangeAspect="1"/>
          </p:cNvPicPr>
          <p:nvPr/>
        </p:nvPicPr>
        <p:blipFill>
          <a:blip r:embed="rId2"/>
          <a:stretch>
            <a:fillRect/>
          </a:stretch>
        </p:blipFill>
        <p:spPr>
          <a:xfrm>
            <a:off x="538162" y="461962"/>
            <a:ext cx="11115675" cy="5934075"/>
          </a:xfrm>
          <a:prstGeom prst="rect">
            <a:avLst/>
          </a:prstGeom>
        </p:spPr>
      </p:pic>
    </p:spTree>
    <p:extLst>
      <p:ext uri="{BB962C8B-B14F-4D97-AF65-F5344CB8AC3E}">
        <p14:creationId xmlns:p14="http://schemas.microsoft.com/office/powerpoint/2010/main" val="131848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6434EE-A424-4E6C-A8C9-9437AC9192B3}"/>
              </a:ext>
            </a:extLst>
          </p:cNvPr>
          <p:cNvPicPr>
            <a:picLocks noChangeAspect="1"/>
          </p:cNvPicPr>
          <p:nvPr/>
        </p:nvPicPr>
        <p:blipFill>
          <a:blip r:embed="rId2"/>
          <a:stretch>
            <a:fillRect/>
          </a:stretch>
        </p:blipFill>
        <p:spPr>
          <a:xfrm>
            <a:off x="1613943" y="1844584"/>
            <a:ext cx="8000321" cy="3674024"/>
          </a:xfrm>
          <a:prstGeom prst="rect">
            <a:avLst/>
          </a:prstGeom>
        </p:spPr>
      </p:pic>
      <p:sp>
        <p:nvSpPr>
          <p:cNvPr id="2" name="Title 1">
            <a:extLst>
              <a:ext uri="{FF2B5EF4-FFF2-40B4-BE49-F238E27FC236}">
                <a16:creationId xmlns:a16="http://schemas.microsoft.com/office/drawing/2014/main" id="{1EDCEF5E-A8AD-452A-A012-034FC0DD652F}"/>
              </a:ext>
            </a:extLst>
          </p:cNvPr>
          <p:cNvSpPr>
            <a:spLocks noGrp="1"/>
          </p:cNvSpPr>
          <p:nvPr>
            <p:ph type="title"/>
          </p:nvPr>
        </p:nvSpPr>
        <p:spPr>
          <a:xfrm>
            <a:off x="1143001" y="401058"/>
            <a:ext cx="9905998" cy="1478570"/>
          </a:xfrm>
        </p:spPr>
        <p:txBody>
          <a:bodyPr/>
          <a:lstStyle/>
          <a:p>
            <a:endParaRPr lang="en-US" dirty="0"/>
          </a:p>
        </p:txBody>
      </p:sp>
    </p:spTree>
    <p:extLst>
      <p:ext uri="{BB962C8B-B14F-4D97-AF65-F5344CB8AC3E}">
        <p14:creationId xmlns:p14="http://schemas.microsoft.com/office/powerpoint/2010/main" val="2356504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301C48-3413-45E2-8347-356C3BB193E5}"/>
              </a:ext>
            </a:extLst>
          </p:cNvPr>
          <p:cNvPicPr>
            <a:picLocks noChangeAspect="1"/>
          </p:cNvPicPr>
          <p:nvPr/>
        </p:nvPicPr>
        <p:blipFill>
          <a:blip r:embed="rId2"/>
          <a:stretch>
            <a:fillRect/>
          </a:stretch>
        </p:blipFill>
        <p:spPr>
          <a:xfrm>
            <a:off x="3062177" y="205243"/>
            <a:ext cx="5370033" cy="6303952"/>
          </a:xfrm>
          <a:prstGeom prst="rect">
            <a:avLst/>
          </a:prstGeom>
        </p:spPr>
      </p:pic>
    </p:spTree>
    <p:extLst>
      <p:ext uri="{BB962C8B-B14F-4D97-AF65-F5344CB8AC3E}">
        <p14:creationId xmlns:p14="http://schemas.microsoft.com/office/powerpoint/2010/main" val="1272962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0319A-C67D-4153-8C39-B5D3F80C8C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559A86-D659-48C7-A09A-C8AF20A1C92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DA01106-3889-4E36-801B-71EEAAE7A51F}"/>
              </a:ext>
            </a:extLst>
          </p:cNvPr>
          <p:cNvPicPr>
            <a:picLocks noChangeAspect="1"/>
          </p:cNvPicPr>
          <p:nvPr/>
        </p:nvPicPr>
        <p:blipFill>
          <a:blip r:embed="rId2"/>
          <a:stretch>
            <a:fillRect/>
          </a:stretch>
        </p:blipFill>
        <p:spPr>
          <a:xfrm>
            <a:off x="1141412" y="829764"/>
            <a:ext cx="9820275" cy="704850"/>
          </a:xfrm>
          <a:prstGeom prst="rect">
            <a:avLst/>
          </a:prstGeom>
        </p:spPr>
      </p:pic>
      <p:pic>
        <p:nvPicPr>
          <p:cNvPr id="5" name="Picture 4">
            <a:extLst>
              <a:ext uri="{FF2B5EF4-FFF2-40B4-BE49-F238E27FC236}">
                <a16:creationId xmlns:a16="http://schemas.microsoft.com/office/drawing/2014/main" id="{AC6DE783-F662-4E9E-8B40-1C7EF9459FB4}"/>
              </a:ext>
            </a:extLst>
          </p:cNvPr>
          <p:cNvPicPr>
            <a:picLocks noChangeAspect="1"/>
          </p:cNvPicPr>
          <p:nvPr/>
        </p:nvPicPr>
        <p:blipFill>
          <a:blip r:embed="rId3"/>
          <a:stretch>
            <a:fillRect/>
          </a:stretch>
        </p:blipFill>
        <p:spPr>
          <a:xfrm>
            <a:off x="1141412" y="1676191"/>
            <a:ext cx="9106716" cy="4847379"/>
          </a:xfrm>
          <a:prstGeom prst="rect">
            <a:avLst/>
          </a:prstGeom>
        </p:spPr>
      </p:pic>
    </p:spTree>
    <p:extLst>
      <p:ext uri="{BB962C8B-B14F-4D97-AF65-F5344CB8AC3E}">
        <p14:creationId xmlns:p14="http://schemas.microsoft.com/office/powerpoint/2010/main" val="812353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37DF10-A0E1-42AA-9CF8-F56EB5ADC891}"/>
              </a:ext>
            </a:extLst>
          </p:cNvPr>
          <p:cNvPicPr>
            <a:picLocks noChangeAspect="1"/>
          </p:cNvPicPr>
          <p:nvPr/>
        </p:nvPicPr>
        <p:blipFill rotWithShape="1">
          <a:blip r:embed="rId2"/>
          <a:srcRect b="50000"/>
          <a:stretch/>
        </p:blipFill>
        <p:spPr>
          <a:xfrm>
            <a:off x="1213349" y="92393"/>
            <a:ext cx="9991725" cy="776288"/>
          </a:xfrm>
          <a:prstGeom prst="rect">
            <a:avLst/>
          </a:prstGeom>
        </p:spPr>
      </p:pic>
      <p:pic>
        <p:nvPicPr>
          <p:cNvPr id="5" name="Picture 4">
            <a:extLst>
              <a:ext uri="{FF2B5EF4-FFF2-40B4-BE49-F238E27FC236}">
                <a16:creationId xmlns:a16="http://schemas.microsoft.com/office/drawing/2014/main" id="{057752D3-EC8D-45CD-9E6D-0761F1F20AC1}"/>
              </a:ext>
            </a:extLst>
          </p:cNvPr>
          <p:cNvPicPr>
            <a:picLocks noChangeAspect="1"/>
          </p:cNvPicPr>
          <p:nvPr/>
        </p:nvPicPr>
        <p:blipFill>
          <a:blip r:embed="rId3"/>
          <a:stretch>
            <a:fillRect/>
          </a:stretch>
        </p:blipFill>
        <p:spPr>
          <a:xfrm>
            <a:off x="1297577" y="869053"/>
            <a:ext cx="8157639" cy="5896554"/>
          </a:xfrm>
          <a:prstGeom prst="rect">
            <a:avLst/>
          </a:prstGeom>
        </p:spPr>
      </p:pic>
    </p:spTree>
    <p:extLst>
      <p:ext uri="{BB962C8B-B14F-4D97-AF65-F5344CB8AC3E}">
        <p14:creationId xmlns:p14="http://schemas.microsoft.com/office/powerpoint/2010/main" val="4030544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5A87-1F31-45FE-9314-8DBE478C8FA1}"/>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F2F910C4-5848-4AD0-A29A-A1825F89C311}"/>
              </a:ext>
            </a:extLst>
          </p:cNvPr>
          <p:cNvPicPr>
            <a:picLocks noChangeAspect="1"/>
          </p:cNvPicPr>
          <p:nvPr/>
        </p:nvPicPr>
        <p:blipFill>
          <a:blip r:embed="rId2"/>
          <a:stretch>
            <a:fillRect/>
          </a:stretch>
        </p:blipFill>
        <p:spPr>
          <a:xfrm>
            <a:off x="969645" y="1501004"/>
            <a:ext cx="10496550" cy="2619375"/>
          </a:xfrm>
          <a:prstGeom prst="rect">
            <a:avLst/>
          </a:prstGeom>
        </p:spPr>
      </p:pic>
      <p:sp>
        <p:nvSpPr>
          <p:cNvPr id="6" name="TextBox 5">
            <a:extLst>
              <a:ext uri="{FF2B5EF4-FFF2-40B4-BE49-F238E27FC236}">
                <a16:creationId xmlns:a16="http://schemas.microsoft.com/office/drawing/2014/main" id="{0406DEA8-0392-4199-B6D4-8CE5CD3C7630}"/>
              </a:ext>
            </a:extLst>
          </p:cNvPr>
          <p:cNvSpPr txBox="1"/>
          <p:nvPr/>
        </p:nvSpPr>
        <p:spPr>
          <a:xfrm>
            <a:off x="3309257" y="4572000"/>
            <a:ext cx="437940" cy="369332"/>
          </a:xfrm>
          <a:prstGeom prst="rect">
            <a:avLst/>
          </a:prstGeom>
          <a:noFill/>
        </p:spPr>
        <p:txBody>
          <a:bodyPr wrap="none" rtlCol="0">
            <a:spAutoFit/>
          </a:bodyPr>
          <a:lstStyle/>
          <a:p>
            <a:r>
              <a:rPr lang="en-US" dirty="0">
                <a:solidFill>
                  <a:schemeClr val="bg1"/>
                </a:solidFill>
              </a:rPr>
              <a:t>48</a:t>
            </a:r>
          </a:p>
        </p:txBody>
      </p:sp>
      <p:cxnSp>
        <p:nvCxnSpPr>
          <p:cNvPr id="7" name="Straight Arrow Connector 6">
            <a:extLst>
              <a:ext uri="{FF2B5EF4-FFF2-40B4-BE49-F238E27FC236}">
                <a16:creationId xmlns:a16="http://schemas.microsoft.com/office/drawing/2014/main" id="{014C44AC-86BF-4DD5-8605-EA3B45657FD0}"/>
              </a:ext>
            </a:extLst>
          </p:cNvPr>
          <p:cNvCxnSpPr/>
          <p:nvPr/>
        </p:nvCxnSpPr>
        <p:spPr>
          <a:xfrm>
            <a:off x="3962400" y="4798423"/>
            <a:ext cx="153270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246AE0E7-2EEF-4C58-90D0-C6CF9DC3A5F6}"/>
              </a:ext>
            </a:extLst>
          </p:cNvPr>
          <p:cNvSpPr txBox="1"/>
          <p:nvPr/>
        </p:nvSpPr>
        <p:spPr>
          <a:xfrm>
            <a:off x="5773783" y="4613757"/>
            <a:ext cx="437940" cy="369332"/>
          </a:xfrm>
          <a:prstGeom prst="rect">
            <a:avLst/>
          </a:prstGeom>
          <a:noFill/>
        </p:spPr>
        <p:txBody>
          <a:bodyPr wrap="none" rtlCol="0">
            <a:spAutoFit/>
          </a:bodyPr>
          <a:lstStyle/>
          <a:p>
            <a:r>
              <a:rPr lang="en-US" dirty="0">
                <a:solidFill>
                  <a:schemeClr val="bg1"/>
                </a:solidFill>
              </a:rPr>
              <a:t>67</a:t>
            </a:r>
          </a:p>
        </p:txBody>
      </p:sp>
      <p:cxnSp>
        <p:nvCxnSpPr>
          <p:cNvPr id="9" name="Straight Arrow Connector 8">
            <a:extLst>
              <a:ext uri="{FF2B5EF4-FFF2-40B4-BE49-F238E27FC236}">
                <a16:creationId xmlns:a16="http://schemas.microsoft.com/office/drawing/2014/main" id="{4105F669-C8DE-484E-8472-20EB708F03B3}"/>
              </a:ext>
            </a:extLst>
          </p:cNvPr>
          <p:cNvCxnSpPr/>
          <p:nvPr/>
        </p:nvCxnSpPr>
        <p:spPr>
          <a:xfrm>
            <a:off x="6527075" y="4798423"/>
            <a:ext cx="153270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28A2E113-937A-4EE0-963D-EE6261B60C6C}"/>
              </a:ext>
            </a:extLst>
          </p:cNvPr>
          <p:cNvSpPr txBox="1"/>
          <p:nvPr/>
        </p:nvSpPr>
        <p:spPr>
          <a:xfrm>
            <a:off x="8442960" y="4589990"/>
            <a:ext cx="437940" cy="369332"/>
          </a:xfrm>
          <a:prstGeom prst="rect">
            <a:avLst/>
          </a:prstGeom>
          <a:noFill/>
        </p:spPr>
        <p:txBody>
          <a:bodyPr wrap="none" rtlCol="0">
            <a:spAutoFit/>
          </a:bodyPr>
          <a:lstStyle/>
          <a:p>
            <a:r>
              <a:rPr lang="en-US" dirty="0">
                <a:solidFill>
                  <a:schemeClr val="bg1"/>
                </a:solidFill>
              </a:rPr>
              <a:t>80</a:t>
            </a:r>
          </a:p>
        </p:txBody>
      </p:sp>
    </p:spTree>
    <p:extLst>
      <p:ext uri="{BB962C8B-B14F-4D97-AF65-F5344CB8AC3E}">
        <p14:creationId xmlns:p14="http://schemas.microsoft.com/office/powerpoint/2010/main" val="4253420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D51E8-6822-4681-9802-39EDAC4F2B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896E60-6AB6-4505-A699-C387622519B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867E234-9F7E-457E-A3E9-0F4752569B91}"/>
              </a:ext>
            </a:extLst>
          </p:cNvPr>
          <p:cNvPicPr>
            <a:picLocks noChangeAspect="1"/>
          </p:cNvPicPr>
          <p:nvPr/>
        </p:nvPicPr>
        <p:blipFill>
          <a:blip r:embed="rId2"/>
          <a:stretch>
            <a:fillRect/>
          </a:stretch>
        </p:blipFill>
        <p:spPr>
          <a:xfrm>
            <a:off x="3331870" y="138934"/>
            <a:ext cx="5528260" cy="6580132"/>
          </a:xfrm>
          <a:prstGeom prst="rect">
            <a:avLst/>
          </a:prstGeom>
        </p:spPr>
      </p:pic>
    </p:spTree>
    <p:extLst>
      <p:ext uri="{BB962C8B-B14F-4D97-AF65-F5344CB8AC3E}">
        <p14:creationId xmlns:p14="http://schemas.microsoft.com/office/powerpoint/2010/main" val="2276346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0FC34B1-BBDB-4EE7-8C3A-4F31D6D0B066}"/>
              </a:ext>
            </a:extLst>
          </p:cNvPr>
          <p:cNvPicPr>
            <a:picLocks noChangeAspect="1"/>
          </p:cNvPicPr>
          <p:nvPr/>
        </p:nvPicPr>
        <p:blipFill>
          <a:blip r:embed="rId2"/>
          <a:stretch>
            <a:fillRect/>
          </a:stretch>
        </p:blipFill>
        <p:spPr>
          <a:xfrm>
            <a:off x="1504950" y="317890"/>
            <a:ext cx="9045773" cy="6376654"/>
          </a:xfrm>
          <a:prstGeom prst="rect">
            <a:avLst/>
          </a:prstGeom>
        </p:spPr>
      </p:pic>
    </p:spTree>
    <p:extLst>
      <p:ext uri="{BB962C8B-B14F-4D97-AF65-F5344CB8AC3E}">
        <p14:creationId xmlns:p14="http://schemas.microsoft.com/office/powerpoint/2010/main" val="4115465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E48AD-4CFC-49E2-A5C7-E7DA7DF14A4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A884D4E-E352-43A2-85A3-663D95A2B675}"/>
              </a:ext>
            </a:extLst>
          </p:cNvPr>
          <p:cNvPicPr>
            <a:picLocks noGrp="1" noChangeAspect="1"/>
          </p:cNvPicPr>
          <p:nvPr>
            <p:ph idx="1"/>
          </p:nvPr>
        </p:nvPicPr>
        <p:blipFill>
          <a:blip r:embed="rId2"/>
          <a:stretch>
            <a:fillRect/>
          </a:stretch>
        </p:blipFill>
        <p:spPr>
          <a:xfrm>
            <a:off x="1241177" y="1290273"/>
            <a:ext cx="9046415" cy="4277453"/>
          </a:xfrm>
          <a:prstGeom prst="rect">
            <a:avLst/>
          </a:prstGeom>
        </p:spPr>
      </p:pic>
    </p:spTree>
    <p:extLst>
      <p:ext uri="{BB962C8B-B14F-4D97-AF65-F5344CB8AC3E}">
        <p14:creationId xmlns:p14="http://schemas.microsoft.com/office/powerpoint/2010/main" val="3796289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E9FD3-1424-4D5E-9CA4-0E7865B5E253}"/>
              </a:ext>
            </a:extLst>
          </p:cNvPr>
          <p:cNvSpPr>
            <a:spLocks noGrp="1"/>
          </p:cNvSpPr>
          <p:nvPr>
            <p:ph type="title"/>
          </p:nvPr>
        </p:nvSpPr>
        <p:spPr/>
        <p:txBody>
          <a:bodyPr>
            <a:normAutofit/>
          </a:bodyPr>
          <a:lstStyle/>
          <a:p>
            <a:r>
              <a:rPr lang="en-US" sz="4000" dirty="0">
                <a:solidFill>
                  <a:schemeClr val="bg1"/>
                </a:solidFill>
              </a:rPr>
              <a:t>Short comings of the model</a:t>
            </a:r>
          </a:p>
        </p:txBody>
      </p:sp>
      <p:sp>
        <p:nvSpPr>
          <p:cNvPr id="3" name="Content Placeholder 2">
            <a:extLst>
              <a:ext uri="{FF2B5EF4-FFF2-40B4-BE49-F238E27FC236}">
                <a16:creationId xmlns:a16="http://schemas.microsoft.com/office/drawing/2014/main" id="{F1E2861D-3CDA-46B8-B5C3-30A5C8690E40}"/>
              </a:ext>
            </a:extLst>
          </p:cNvPr>
          <p:cNvSpPr>
            <a:spLocks noGrp="1"/>
          </p:cNvSpPr>
          <p:nvPr>
            <p:ph idx="1"/>
          </p:nvPr>
        </p:nvSpPr>
        <p:spPr/>
        <p:txBody>
          <a:bodyPr>
            <a:normAutofit lnSpcReduction="10000"/>
          </a:bodyPr>
          <a:lstStyle/>
          <a:p>
            <a:r>
              <a:rPr lang="en-US" sz="2800" dirty="0">
                <a:solidFill>
                  <a:schemeClr val="bg1"/>
                </a:solidFill>
              </a:rPr>
              <a:t>One major short coming is the absence of high end resources like high GPU power i.e. Parallel processing cores, high amount of RAM.</a:t>
            </a:r>
          </a:p>
          <a:p>
            <a:endParaRPr lang="en-US" sz="3200" dirty="0">
              <a:solidFill>
                <a:schemeClr val="bg1"/>
              </a:solidFill>
            </a:endParaRPr>
          </a:p>
          <a:p>
            <a:endParaRPr lang="en-US" sz="2800" dirty="0">
              <a:solidFill>
                <a:schemeClr val="bg1"/>
              </a:solidFill>
            </a:endParaRPr>
          </a:p>
          <a:p>
            <a:r>
              <a:rPr lang="en-US" sz="2800" dirty="0">
                <a:solidFill>
                  <a:schemeClr val="bg1"/>
                </a:solidFill>
              </a:rPr>
              <a:t>CNN as any Neural nets need lot of images. Couldn’t supply more.</a:t>
            </a:r>
          </a:p>
        </p:txBody>
      </p:sp>
    </p:spTree>
    <p:extLst>
      <p:ext uri="{BB962C8B-B14F-4D97-AF65-F5344CB8AC3E}">
        <p14:creationId xmlns:p14="http://schemas.microsoft.com/office/powerpoint/2010/main" val="318640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BFC1C-424A-469E-B11C-36F9C69740C1}"/>
              </a:ext>
            </a:extLst>
          </p:cNvPr>
          <p:cNvSpPr>
            <a:spLocks noGrp="1"/>
          </p:cNvSpPr>
          <p:nvPr>
            <p:ph type="title"/>
          </p:nvPr>
        </p:nvSpPr>
        <p:spPr>
          <a:xfrm>
            <a:off x="1141412" y="0"/>
            <a:ext cx="9930540" cy="1478570"/>
          </a:xfrm>
        </p:spPr>
        <p:txBody>
          <a:bodyPr/>
          <a:lstStyle/>
          <a:p>
            <a:r>
              <a:rPr lang="en-US" dirty="0">
                <a:solidFill>
                  <a:schemeClr val="bg1"/>
                </a:solidFill>
              </a:rPr>
              <a:t>conclusions</a:t>
            </a:r>
          </a:p>
        </p:txBody>
      </p:sp>
      <p:sp>
        <p:nvSpPr>
          <p:cNvPr id="3" name="Content Placeholder 2">
            <a:extLst>
              <a:ext uri="{FF2B5EF4-FFF2-40B4-BE49-F238E27FC236}">
                <a16:creationId xmlns:a16="http://schemas.microsoft.com/office/drawing/2014/main" id="{C84FCD47-CEBA-4FC2-BEFC-542101439CCE}"/>
              </a:ext>
            </a:extLst>
          </p:cNvPr>
          <p:cNvSpPr>
            <a:spLocks noGrp="1"/>
          </p:cNvSpPr>
          <p:nvPr>
            <p:ph idx="1"/>
          </p:nvPr>
        </p:nvSpPr>
        <p:spPr>
          <a:xfrm>
            <a:off x="731520" y="1143000"/>
            <a:ext cx="10716768" cy="5330952"/>
          </a:xfrm>
        </p:spPr>
        <p:txBody>
          <a:bodyPr>
            <a:normAutofit lnSpcReduction="10000"/>
          </a:bodyPr>
          <a:lstStyle/>
          <a:p>
            <a:r>
              <a:rPr lang="en-US" sz="3200" dirty="0">
                <a:solidFill>
                  <a:schemeClr val="bg1"/>
                </a:solidFill>
              </a:rPr>
              <a:t> Neural networks need to be tuned to derive maximum benefit/accuracy. The quality of the data input can never be overstated i.e., garbage in garbage out, which determines the success of any modelling technique.</a:t>
            </a:r>
          </a:p>
          <a:p>
            <a:endParaRPr lang="en-US" sz="3200" dirty="0">
              <a:solidFill>
                <a:schemeClr val="bg1"/>
              </a:solidFill>
            </a:endParaRPr>
          </a:p>
          <a:p>
            <a:pPr marL="0" indent="0">
              <a:buNone/>
            </a:pPr>
            <a:endParaRPr lang="en-US" sz="3200" dirty="0">
              <a:solidFill>
                <a:schemeClr val="bg1"/>
              </a:solidFill>
            </a:endParaRPr>
          </a:p>
          <a:p>
            <a:r>
              <a:rPr lang="en-US" sz="3200" dirty="0">
                <a:solidFill>
                  <a:schemeClr val="bg1"/>
                </a:solidFill>
              </a:rPr>
              <a:t> The medical imaging datasets are especially challenging to handle given great variation which becomes a problem since it is hard to decipher patterns in the data.</a:t>
            </a:r>
          </a:p>
        </p:txBody>
      </p:sp>
    </p:spTree>
    <p:extLst>
      <p:ext uri="{BB962C8B-B14F-4D97-AF65-F5344CB8AC3E}">
        <p14:creationId xmlns:p14="http://schemas.microsoft.com/office/powerpoint/2010/main" val="3275549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BDA06-45C6-4F1C-8A07-DDD5C4E4E5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E1621C-2911-406A-80CB-18F18692A58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D08F8DC-6753-41D2-931D-C5D8FE42F059}"/>
              </a:ext>
            </a:extLst>
          </p:cNvPr>
          <p:cNvPicPr>
            <a:picLocks noChangeAspect="1"/>
          </p:cNvPicPr>
          <p:nvPr/>
        </p:nvPicPr>
        <p:blipFill>
          <a:blip r:embed="rId2"/>
          <a:stretch>
            <a:fillRect/>
          </a:stretch>
        </p:blipFill>
        <p:spPr>
          <a:xfrm>
            <a:off x="991208" y="946287"/>
            <a:ext cx="10564943" cy="3541714"/>
          </a:xfrm>
          <a:prstGeom prst="rect">
            <a:avLst/>
          </a:prstGeom>
        </p:spPr>
      </p:pic>
      <p:sp>
        <p:nvSpPr>
          <p:cNvPr id="5" name="Rectangle 4">
            <a:extLst>
              <a:ext uri="{FF2B5EF4-FFF2-40B4-BE49-F238E27FC236}">
                <a16:creationId xmlns:a16="http://schemas.microsoft.com/office/drawing/2014/main" id="{CB1312C6-D255-42C9-B13B-6CC494C25804}"/>
              </a:ext>
            </a:extLst>
          </p:cNvPr>
          <p:cNvSpPr/>
          <p:nvPr/>
        </p:nvSpPr>
        <p:spPr>
          <a:xfrm>
            <a:off x="1141412" y="4706035"/>
            <a:ext cx="10343452" cy="646331"/>
          </a:xfrm>
          <a:prstGeom prst="rect">
            <a:avLst/>
          </a:prstGeom>
        </p:spPr>
        <p:txBody>
          <a:bodyPr wrap="square">
            <a:spAutoFit/>
          </a:bodyPr>
          <a:lstStyle/>
          <a:p>
            <a:r>
              <a:rPr lang="en-US" dirty="0">
                <a:solidFill>
                  <a:schemeClr val="bg1"/>
                </a:solidFill>
              </a:rPr>
              <a:t>From: https://towardsdatascience.com/can-machine-learning-read-chest-x-rays-like-radiologists-part-1-7182cf4b87ff</a:t>
            </a:r>
          </a:p>
        </p:txBody>
      </p:sp>
    </p:spTree>
    <p:extLst>
      <p:ext uri="{BB962C8B-B14F-4D97-AF65-F5344CB8AC3E}">
        <p14:creationId xmlns:p14="http://schemas.microsoft.com/office/powerpoint/2010/main" val="1567545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6B54F-C72D-4E48-B83A-BBA74E9CF2B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A4E9ADF-FCBE-4DF2-8072-011D25BFAE4D}"/>
              </a:ext>
            </a:extLst>
          </p:cNvPr>
          <p:cNvPicPr>
            <a:picLocks noChangeAspect="1"/>
          </p:cNvPicPr>
          <p:nvPr/>
        </p:nvPicPr>
        <p:blipFill>
          <a:blip r:embed="rId2"/>
          <a:stretch>
            <a:fillRect/>
          </a:stretch>
        </p:blipFill>
        <p:spPr>
          <a:xfrm>
            <a:off x="719137" y="785694"/>
            <a:ext cx="11034713" cy="5724643"/>
          </a:xfrm>
          <a:prstGeom prst="rect">
            <a:avLst/>
          </a:prstGeom>
        </p:spPr>
      </p:pic>
    </p:spTree>
    <p:extLst>
      <p:ext uri="{BB962C8B-B14F-4D97-AF65-F5344CB8AC3E}">
        <p14:creationId xmlns:p14="http://schemas.microsoft.com/office/powerpoint/2010/main" val="3820015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2E979-3D50-416B-8AE3-137B501802A5}"/>
              </a:ext>
            </a:extLst>
          </p:cNvPr>
          <p:cNvSpPr>
            <a:spLocks noGrp="1"/>
          </p:cNvSpPr>
          <p:nvPr>
            <p:ph type="title"/>
          </p:nvPr>
        </p:nvSpPr>
        <p:spPr/>
        <p:txBody>
          <a:bodyPr/>
          <a:lstStyle/>
          <a:p>
            <a:endParaRPr lang="en-US"/>
          </a:p>
        </p:txBody>
      </p:sp>
      <p:pic>
        <p:nvPicPr>
          <p:cNvPr id="3074" name="Picture 2" descr="image.png">
            <a:extLst>
              <a:ext uri="{FF2B5EF4-FFF2-40B4-BE49-F238E27FC236}">
                <a16:creationId xmlns:a16="http://schemas.microsoft.com/office/drawing/2014/main" id="{13800BF6-44D1-4D16-832D-344591C2A7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7176" y="184354"/>
            <a:ext cx="6946026" cy="49400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EC8784C-F298-430F-81EB-D3C01BE32819}"/>
              </a:ext>
            </a:extLst>
          </p:cNvPr>
          <p:cNvSpPr/>
          <p:nvPr/>
        </p:nvSpPr>
        <p:spPr>
          <a:xfrm>
            <a:off x="1" y="5124450"/>
            <a:ext cx="7203202" cy="646331"/>
          </a:xfrm>
          <a:prstGeom prst="rect">
            <a:avLst/>
          </a:prstGeom>
        </p:spPr>
        <p:txBody>
          <a:bodyPr wrap="square">
            <a:spAutoFit/>
          </a:bodyPr>
          <a:lstStyle/>
          <a:p>
            <a:r>
              <a:rPr lang="en-US" dirty="0">
                <a:solidFill>
                  <a:schemeClr val="bg1"/>
                </a:solidFill>
              </a:rPr>
              <a:t>Source: Evaluation on JSRT dataset. (</a:t>
            </a:r>
            <a:r>
              <a:rPr lang="en-US" dirty="0" err="1">
                <a:solidFill>
                  <a:schemeClr val="bg1"/>
                </a:solidFill>
              </a:rPr>
              <a:t>Candemir</a:t>
            </a:r>
            <a:r>
              <a:rPr lang="en-US" dirty="0">
                <a:solidFill>
                  <a:schemeClr val="bg1"/>
                </a:solidFill>
              </a:rPr>
              <a:t> et. al., TMI (2014)) Research paper</a:t>
            </a:r>
          </a:p>
        </p:txBody>
      </p:sp>
      <p:sp>
        <p:nvSpPr>
          <p:cNvPr id="6" name="Rectangle 5">
            <a:extLst>
              <a:ext uri="{FF2B5EF4-FFF2-40B4-BE49-F238E27FC236}">
                <a16:creationId xmlns:a16="http://schemas.microsoft.com/office/drawing/2014/main" id="{25A68964-5CF9-4196-8A8A-367128886964}"/>
              </a:ext>
            </a:extLst>
          </p:cNvPr>
          <p:cNvSpPr/>
          <p:nvPr/>
        </p:nvSpPr>
        <p:spPr>
          <a:xfrm>
            <a:off x="7372350" y="480640"/>
            <a:ext cx="4686300" cy="1754326"/>
          </a:xfrm>
          <a:prstGeom prst="rect">
            <a:avLst/>
          </a:prstGeom>
        </p:spPr>
        <p:txBody>
          <a:bodyPr wrap="square">
            <a:spAutoFit/>
          </a:bodyPr>
          <a:lstStyle/>
          <a:p>
            <a:r>
              <a:rPr lang="en-US" dirty="0">
                <a:solidFill>
                  <a:srgbClr val="000000"/>
                </a:solidFill>
                <a:latin typeface="Helvetica Neue"/>
              </a:rPr>
              <a:t>Objective: Cardiomegaly enlarged heart creates bigger space between the lungs. which can be measured after the drawings of the lungs and the heart accurately. So segmentation of the organ boundaries or masks is necessary for this purpose.</a:t>
            </a:r>
            <a:endParaRPr lang="en-US" dirty="0"/>
          </a:p>
        </p:txBody>
      </p:sp>
      <p:sp>
        <p:nvSpPr>
          <p:cNvPr id="7" name="Rectangle 6">
            <a:extLst>
              <a:ext uri="{FF2B5EF4-FFF2-40B4-BE49-F238E27FC236}">
                <a16:creationId xmlns:a16="http://schemas.microsoft.com/office/drawing/2014/main" id="{F1C044FC-D703-4217-A7EA-C9D7C50E6A41}"/>
              </a:ext>
            </a:extLst>
          </p:cNvPr>
          <p:cNvSpPr/>
          <p:nvPr/>
        </p:nvSpPr>
        <p:spPr>
          <a:xfrm>
            <a:off x="7414646" y="2977709"/>
            <a:ext cx="4686300" cy="3477875"/>
          </a:xfrm>
          <a:prstGeom prst="rect">
            <a:avLst/>
          </a:prstGeom>
        </p:spPr>
        <p:txBody>
          <a:bodyPr wrap="square">
            <a:spAutoFit/>
          </a:bodyPr>
          <a:lstStyle/>
          <a:p>
            <a:r>
              <a:rPr lang="en-US" sz="2000" dirty="0">
                <a:solidFill>
                  <a:schemeClr val="bg1"/>
                </a:solidFill>
              </a:rPr>
              <a:t>Top panel:</a:t>
            </a:r>
          </a:p>
          <a:p>
            <a:r>
              <a:rPr lang="en-US" sz="2000" dirty="0">
                <a:solidFill>
                  <a:schemeClr val="bg1"/>
                </a:solidFill>
              </a:rPr>
              <a:t>Ground Truth </a:t>
            </a:r>
          </a:p>
          <a:p>
            <a:endParaRPr lang="en-US" sz="2000" dirty="0">
              <a:solidFill>
                <a:schemeClr val="bg1"/>
              </a:solidFill>
            </a:endParaRPr>
          </a:p>
          <a:p>
            <a:r>
              <a:rPr lang="en-US" sz="2000" dirty="0">
                <a:solidFill>
                  <a:schemeClr val="bg1"/>
                </a:solidFill>
              </a:rPr>
              <a:t>Middle panel:</a:t>
            </a:r>
          </a:p>
          <a:p>
            <a:r>
              <a:rPr lang="en-US" sz="2000" dirty="0">
                <a:solidFill>
                  <a:schemeClr val="bg1"/>
                </a:solidFill>
              </a:rPr>
              <a:t>FCN is from Fully Convolutional Network drawn - Mistakes</a:t>
            </a:r>
          </a:p>
          <a:p>
            <a:endParaRPr lang="en-US" sz="2000" dirty="0">
              <a:solidFill>
                <a:schemeClr val="bg1"/>
              </a:solidFill>
            </a:endParaRPr>
          </a:p>
          <a:p>
            <a:r>
              <a:rPr lang="en-US" sz="2000" dirty="0">
                <a:solidFill>
                  <a:schemeClr val="bg1"/>
                </a:solidFill>
              </a:rPr>
              <a:t>Bottom panel:</a:t>
            </a:r>
          </a:p>
          <a:p>
            <a:r>
              <a:rPr lang="en-US" sz="2000" dirty="0">
                <a:solidFill>
                  <a:schemeClr val="bg1"/>
                </a:solidFill>
              </a:rPr>
              <a:t>SCAN  two networks Discriminator Network (D(x)) and Generator Network (G(z)). Perfect boundaries</a:t>
            </a:r>
          </a:p>
        </p:txBody>
      </p:sp>
      <p:sp>
        <p:nvSpPr>
          <p:cNvPr id="8" name="Rectangle 7">
            <a:extLst>
              <a:ext uri="{FF2B5EF4-FFF2-40B4-BE49-F238E27FC236}">
                <a16:creationId xmlns:a16="http://schemas.microsoft.com/office/drawing/2014/main" id="{27D25E37-F52E-4B30-B0B1-DB51573C56B4}"/>
              </a:ext>
            </a:extLst>
          </p:cNvPr>
          <p:cNvSpPr/>
          <p:nvPr/>
        </p:nvSpPr>
        <p:spPr>
          <a:xfrm>
            <a:off x="7460378" y="2469736"/>
            <a:ext cx="1504130" cy="369332"/>
          </a:xfrm>
          <a:prstGeom prst="rect">
            <a:avLst/>
          </a:prstGeom>
        </p:spPr>
        <p:txBody>
          <a:bodyPr wrap="none">
            <a:spAutoFit/>
          </a:bodyPr>
          <a:lstStyle/>
          <a:p>
            <a:r>
              <a:rPr lang="en-US" dirty="0">
                <a:solidFill>
                  <a:schemeClr val="bg1"/>
                </a:solidFill>
              </a:rPr>
              <a:t>Figure legend:</a:t>
            </a:r>
          </a:p>
        </p:txBody>
      </p:sp>
    </p:spTree>
    <p:extLst>
      <p:ext uri="{BB962C8B-B14F-4D97-AF65-F5344CB8AC3E}">
        <p14:creationId xmlns:p14="http://schemas.microsoft.com/office/powerpoint/2010/main" val="874362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471738-B341-4A8A-9035-3120106C7F2D}"/>
              </a:ext>
            </a:extLst>
          </p:cNvPr>
          <p:cNvSpPr>
            <a:spLocks noGrp="1"/>
          </p:cNvSpPr>
          <p:nvPr>
            <p:ph idx="1"/>
          </p:nvPr>
        </p:nvSpPr>
        <p:spPr>
          <a:xfrm>
            <a:off x="1225296" y="932750"/>
            <a:ext cx="9995851" cy="4699953"/>
          </a:xfrm>
        </p:spPr>
        <p:txBody>
          <a:bodyPr>
            <a:normAutofit fontScale="92500"/>
          </a:bodyPr>
          <a:lstStyle/>
          <a:p>
            <a:r>
              <a:rPr lang="en-US" dirty="0">
                <a:solidFill>
                  <a:schemeClr val="bg1"/>
                </a:solidFill>
              </a:rPr>
              <a:t>Dataset is NIH Chest X-ray Dataset from Kaggle website.</a:t>
            </a:r>
          </a:p>
          <a:p>
            <a:endParaRPr lang="en-US" dirty="0">
              <a:solidFill>
                <a:schemeClr val="bg1"/>
              </a:solidFill>
            </a:endParaRPr>
          </a:p>
          <a:p>
            <a:r>
              <a:rPr lang="en-US" dirty="0">
                <a:solidFill>
                  <a:schemeClr val="bg1"/>
                </a:solidFill>
              </a:rPr>
              <a:t>Source: Full dataset 112,000 images -https://www.kaggle.com/nih-chest-xrays/data</a:t>
            </a:r>
          </a:p>
          <a:p>
            <a:endParaRPr lang="en-US" dirty="0">
              <a:solidFill>
                <a:schemeClr val="bg1"/>
              </a:solidFill>
            </a:endParaRPr>
          </a:p>
          <a:p>
            <a:r>
              <a:rPr lang="en-US" dirty="0">
                <a:solidFill>
                  <a:schemeClr val="bg1"/>
                </a:solidFill>
              </a:rPr>
              <a:t>Before going with the full dataset went ahead to test the process with a sample dataset.</a:t>
            </a:r>
          </a:p>
          <a:p>
            <a:endParaRPr lang="en-US" dirty="0">
              <a:solidFill>
                <a:schemeClr val="bg1"/>
              </a:solidFill>
            </a:endParaRPr>
          </a:p>
          <a:p>
            <a:r>
              <a:rPr lang="en-US" dirty="0">
                <a:solidFill>
                  <a:schemeClr val="bg1"/>
                </a:solidFill>
              </a:rPr>
              <a:t>Source: Sample dataset 5606 images (5% of full data)-https://www.kaggle.com/nih-chest-xrays/sample</a:t>
            </a:r>
          </a:p>
        </p:txBody>
      </p:sp>
    </p:spTree>
    <p:extLst>
      <p:ext uri="{BB962C8B-B14F-4D97-AF65-F5344CB8AC3E}">
        <p14:creationId xmlns:p14="http://schemas.microsoft.com/office/powerpoint/2010/main" val="3430182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E02E2-D511-445A-8CEB-653E822C6965}"/>
              </a:ext>
            </a:extLst>
          </p:cNvPr>
          <p:cNvSpPr>
            <a:spLocks noGrp="1"/>
          </p:cNvSpPr>
          <p:nvPr>
            <p:ph type="title"/>
          </p:nvPr>
        </p:nvSpPr>
        <p:spPr/>
        <p:txBody>
          <a:bodyPr>
            <a:normAutofit fontScale="90000"/>
          </a:bodyPr>
          <a:lstStyle/>
          <a:p>
            <a:r>
              <a:rPr lang="en-US" dirty="0">
                <a:solidFill>
                  <a:schemeClr val="bg1"/>
                </a:solidFill>
              </a:rPr>
              <a:t>Why Medical images are most challenging to work with?</a:t>
            </a:r>
            <a:br>
              <a:rPr lang="en-US" dirty="0">
                <a:solidFill>
                  <a:schemeClr val="bg1"/>
                </a:solidFill>
              </a:rPr>
            </a:br>
            <a:endParaRPr lang="en-US" dirty="0">
              <a:solidFill>
                <a:schemeClr val="bg1"/>
              </a:solidFill>
            </a:endParaRPr>
          </a:p>
        </p:txBody>
      </p:sp>
      <p:sp>
        <p:nvSpPr>
          <p:cNvPr id="6" name="Content Placeholder 5">
            <a:extLst>
              <a:ext uri="{FF2B5EF4-FFF2-40B4-BE49-F238E27FC236}">
                <a16:creationId xmlns:a16="http://schemas.microsoft.com/office/drawing/2014/main" id="{5D59AFA0-A2BC-4790-85DC-52A00A74606C}"/>
              </a:ext>
            </a:extLst>
          </p:cNvPr>
          <p:cNvSpPr>
            <a:spLocks noGrp="1"/>
          </p:cNvSpPr>
          <p:nvPr>
            <p:ph idx="1"/>
          </p:nvPr>
        </p:nvSpPr>
        <p:spPr>
          <a:xfrm>
            <a:off x="548640" y="1499616"/>
            <a:ext cx="11411712" cy="5129784"/>
          </a:xfrm>
        </p:spPr>
        <p:txBody>
          <a:bodyPr>
            <a:normAutofit fontScale="92500" lnSpcReduction="20000"/>
          </a:bodyPr>
          <a:lstStyle/>
          <a:p>
            <a:endParaRPr lang="en-US" dirty="0">
              <a:solidFill>
                <a:schemeClr val="bg1"/>
              </a:solidFill>
            </a:endParaRPr>
          </a:p>
          <a:p>
            <a:r>
              <a:rPr lang="en-US" dirty="0">
                <a:solidFill>
                  <a:schemeClr val="bg1"/>
                </a:solidFill>
              </a:rPr>
              <a:t>Most existing computer vision neural networks are designed for colorful natural images and takes advantage of the rich textures present in them. This makes it hard to directly apply off-the-shelf solutions on CXRs (Chest X-Rays).</a:t>
            </a:r>
          </a:p>
          <a:p>
            <a:endParaRPr lang="en-US" dirty="0">
              <a:solidFill>
                <a:schemeClr val="bg1"/>
              </a:solidFill>
            </a:endParaRPr>
          </a:p>
          <a:p>
            <a:r>
              <a:rPr lang="en-US" dirty="0">
                <a:solidFill>
                  <a:schemeClr val="bg1"/>
                </a:solidFill>
              </a:rPr>
              <a:t>Data limitations:</a:t>
            </a:r>
          </a:p>
          <a:p>
            <a:r>
              <a:rPr lang="en-US" dirty="0">
                <a:solidFill>
                  <a:schemeClr val="bg1"/>
                </a:solidFill>
              </a:rPr>
              <a:t>1. The image labels are NLP extracted so there could be some erroneous labels but the NLP labeling accuracy is estimated to be &gt;90%.-----This limits our Final TEST accuracy to some extent.</a:t>
            </a:r>
          </a:p>
          <a:p>
            <a:r>
              <a:rPr lang="en-US" dirty="0">
                <a:solidFill>
                  <a:schemeClr val="bg1"/>
                </a:solidFill>
              </a:rPr>
              <a:t>2. Very limited numbers of disease region bounding boxes (See BBox_list_2017.csv)</a:t>
            </a:r>
          </a:p>
          <a:p>
            <a:r>
              <a:rPr lang="en-US" dirty="0">
                <a:solidFill>
                  <a:schemeClr val="bg1"/>
                </a:solidFill>
              </a:rPr>
              <a:t>3. CXRs radiology reports are not anticipated to be publicly shared. Parties who use this public dataset are encouraged to share their “updated” image labels and/or new bounding boxes in their own studied later, maybe through manual annotation</a:t>
            </a:r>
          </a:p>
        </p:txBody>
      </p:sp>
    </p:spTree>
    <p:extLst>
      <p:ext uri="{BB962C8B-B14F-4D97-AF65-F5344CB8AC3E}">
        <p14:creationId xmlns:p14="http://schemas.microsoft.com/office/powerpoint/2010/main" val="3881577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9626-2EB9-444D-9519-7CCCDD54F3B1}"/>
              </a:ext>
            </a:extLst>
          </p:cNvPr>
          <p:cNvSpPr>
            <a:spLocks noGrp="1"/>
          </p:cNvSpPr>
          <p:nvPr>
            <p:ph type="title"/>
          </p:nvPr>
        </p:nvSpPr>
        <p:spPr>
          <a:xfrm>
            <a:off x="1143000" y="91666"/>
            <a:ext cx="9905998" cy="1478570"/>
          </a:xfrm>
        </p:spPr>
        <p:txBody>
          <a:bodyPr/>
          <a:lstStyle/>
          <a:p>
            <a:pPr algn="ctr"/>
            <a:r>
              <a:rPr lang="en-US" dirty="0">
                <a:solidFill>
                  <a:schemeClr val="bg1"/>
                </a:solidFill>
              </a:rPr>
              <a:t>A convolution operation</a:t>
            </a:r>
          </a:p>
        </p:txBody>
      </p:sp>
      <p:pic>
        <p:nvPicPr>
          <p:cNvPr id="2050" name="Picture 2" descr="image.png">
            <a:extLst>
              <a:ext uri="{FF2B5EF4-FFF2-40B4-BE49-F238E27FC236}">
                <a16:creationId xmlns:a16="http://schemas.microsoft.com/office/drawing/2014/main" id="{B360EFA7-1824-475E-9645-70B0ADB591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7000" y="1478570"/>
            <a:ext cx="6857999" cy="47782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0B3A91B-8E71-4BAF-8C23-B8CF6C35813B}"/>
              </a:ext>
            </a:extLst>
          </p:cNvPr>
          <p:cNvSpPr/>
          <p:nvPr/>
        </p:nvSpPr>
        <p:spPr>
          <a:xfrm>
            <a:off x="1362456" y="6458557"/>
            <a:ext cx="11283696" cy="307777"/>
          </a:xfrm>
          <a:prstGeom prst="rect">
            <a:avLst/>
          </a:prstGeom>
        </p:spPr>
        <p:txBody>
          <a:bodyPr wrap="square">
            <a:spAutoFit/>
          </a:bodyPr>
          <a:lstStyle/>
          <a:p>
            <a:r>
              <a:rPr lang="en-US" sz="1400" dirty="0">
                <a:solidFill>
                  <a:schemeClr val="bg1"/>
                </a:solidFill>
                <a:latin typeface="Helvetica Neue"/>
              </a:rPr>
              <a:t>SOURCE: </a:t>
            </a:r>
            <a:r>
              <a:rPr lang="en-US" sz="1400" u="sng" dirty="0">
                <a:solidFill>
                  <a:schemeClr val="bg1"/>
                </a:solidFill>
                <a:latin typeface="Helvetica Neue"/>
                <a:hlinkClick r:id="rId3">
                  <a:extLst>
                    <a:ext uri="{A12FA001-AC4F-418D-AE19-62706E023703}">
                      <ahyp:hlinkClr xmlns:ahyp="http://schemas.microsoft.com/office/drawing/2018/hyperlinkcolor" val="tx"/>
                    </a:ext>
                  </a:extLst>
                </a:hlinkClick>
              </a:rPr>
              <a:t>https://towardsdatascience.com/simple-introduction-to-convolutional-neural-networks-cdf8d3077bac</a:t>
            </a:r>
            <a:endParaRPr lang="en-US" sz="1400" dirty="0">
              <a:solidFill>
                <a:schemeClr val="bg1"/>
              </a:solidFill>
            </a:endParaRPr>
          </a:p>
        </p:txBody>
      </p:sp>
    </p:spTree>
    <p:extLst>
      <p:ext uri="{BB962C8B-B14F-4D97-AF65-F5344CB8AC3E}">
        <p14:creationId xmlns:p14="http://schemas.microsoft.com/office/powerpoint/2010/main" val="2941433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AE43D-CE8A-4F7F-B292-E34087C76306}"/>
              </a:ext>
            </a:extLst>
          </p:cNvPr>
          <p:cNvSpPr>
            <a:spLocks noGrp="1"/>
          </p:cNvSpPr>
          <p:nvPr>
            <p:ph type="title"/>
          </p:nvPr>
        </p:nvSpPr>
        <p:spPr>
          <a:xfrm>
            <a:off x="1141412" y="73988"/>
            <a:ext cx="9905998" cy="1478570"/>
          </a:xfrm>
        </p:spPr>
        <p:txBody>
          <a:bodyPr/>
          <a:lstStyle/>
          <a:p>
            <a:r>
              <a:rPr lang="en-US" dirty="0">
                <a:solidFill>
                  <a:schemeClr val="bg1"/>
                </a:solidFill>
              </a:rPr>
              <a:t>Research question:</a:t>
            </a:r>
          </a:p>
        </p:txBody>
      </p:sp>
      <p:sp>
        <p:nvSpPr>
          <p:cNvPr id="3" name="Content Placeholder 2">
            <a:extLst>
              <a:ext uri="{FF2B5EF4-FFF2-40B4-BE49-F238E27FC236}">
                <a16:creationId xmlns:a16="http://schemas.microsoft.com/office/drawing/2014/main" id="{48B82A2A-D33E-4D9C-A2D4-4DE9399313E5}"/>
              </a:ext>
            </a:extLst>
          </p:cNvPr>
          <p:cNvSpPr>
            <a:spLocks noGrp="1"/>
          </p:cNvSpPr>
          <p:nvPr>
            <p:ph idx="1"/>
          </p:nvPr>
        </p:nvSpPr>
        <p:spPr>
          <a:xfrm>
            <a:off x="1223811" y="2341954"/>
            <a:ext cx="9502102" cy="1772846"/>
          </a:xfrm>
        </p:spPr>
        <p:txBody>
          <a:bodyPr>
            <a:normAutofit/>
          </a:bodyPr>
          <a:lstStyle/>
          <a:p>
            <a:r>
              <a:rPr lang="en-US" sz="2800" dirty="0">
                <a:solidFill>
                  <a:schemeClr val="bg1"/>
                </a:solidFill>
              </a:rPr>
              <a:t>Can the X-ray images of Lung disease be classified into disease and no disease by the machines?</a:t>
            </a:r>
          </a:p>
          <a:p>
            <a:pPr marL="0" indent="0">
              <a:buNone/>
            </a:pPr>
            <a:endParaRPr lang="en-US" sz="2800" dirty="0">
              <a:solidFill>
                <a:schemeClr val="bg1"/>
              </a:solidFill>
            </a:endParaRPr>
          </a:p>
        </p:txBody>
      </p:sp>
    </p:spTree>
    <p:extLst>
      <p:ext uri="{BB962C8B-B14F-4D97-AF65-F5344CB8AC3E}">
        <p14:creationId xmlns:p14="http://schemas.microsoft.com/office/powerpoint/2010/main" val="2017139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6D75-86F5-44A6-9237-26D9B57690D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36E3664-F208-496F-9ED3-322ED0B2BE55}"/>
              </a:ext>
            </a:extLst>
          </p:cNvPr>
          <p:cNvPicPr>
            <a:picLocks noGrp="1" noChangeAspect="1"/>
          </p:cNvPicPr>
          <p:nvPr>
            <p:ph idx="1"/>
          </p:nvPr>
        </p:nvPicPr>
        <p:blipFill>
          <a:blip r:embed="rId2"/>
          <a:stretch>
            <a:fillRect/>
          </a:stretch>
        </p:blipFill>
        <p:spPr>
          <a:xfrm>
            <a:off x="3858826" y="1357803"/>
            <a:ext cx="4248150" cy="352425"/>
          </a:xfrm>
          <a:prstGeom prst="rect">
            <a:avLst/>
          </a:prstGeom>
        </p:spPr>
      </p:pic>
      <p:pic>
        <p:nvPicPr>
          <p:cNvPr id="5" name="Picture 4">
            <a:extLst>
              <a:ext uri="{FF2B5EF4-FFF2-40B4-BE49-F238E27FC236}">
                <a16:creationId xmlns:a16="http://schemas.microsoft.com/office/drawing/2014/main" id="{AF8675AA-047D-4865-A7D6-14C859C38BA7}"/>
              </a:ext>
            </a:extLst>
          </p:cNvPr>
          <p:cNvPicPr>
            <a:picLocks noChangeAspect="1"/>
          </p:cNvPicPr>
          <p:nvPr/>
        </p:nvPicPr>
        <p:blipFill>
          <a:blip r:embed="rId3"/>
          <a:stretch>
            <a:fillRect/>
          </a:stretch>
        </p:blipFill>
        <p:spPr>
          <a:xfrm>
            <a:off x="3858826" y="1932556"/>
            <a:ext cx="3838575" cy="4400550"/>
          </a:xfrm>
          <a:prstGeom prst="rect">
            <a:avLst/>
          </a:prstGeom>
        </p:spPr>
      </p:pic>
    </p:spTree>
    <p:extLst>
      <p:ext uri="{BB962C8B-B14F-4D97-AF65-F5344CB8AC3E}">
        <p14:creationId xmlns:p14="http://schemas.microsoft.com/office/powerpoint/2010/main" val="2980042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29040EA-9327-44F5-8E83-0FB59844A464}"/>
              </a:ext>
            </a:extLst>
          </p:cNvPr>
          <p:cNvPicPr>
            <a:picLocks noChangeAspect="1"/>
          </p:cNvPicPr>
          <p:nvPr/>
        </p:nvPicPr>
        <p:blipFill>
          <a:blip r:embed="rId2"/>
          <a:stretch>
            <a:fillRect/>
          </a:stretch>
        </p:blipFill>
        <p:spPr>
          <a:xfrm>
            <a:off x="2044195" y="106830"/>
            <a:ext cx="8103610" cy="6644339"/>
          </a:xfrm>
          <a:prstGeom prst="rect">
            <a:avLst/>
          </a:prstGeom>
        </p:spPr>
      </p:pic>
      <p:sp>
        <p:nvSpPr>
          <p:cNvPr id="6" name="Title 5">
            <a:extLst>
              <a:ext uri="{FF2B5EF4-FFF2-40B4-BE49-F238E27FC236}">
                <a16:creationId xmlns:a16="http://schemas.microsoft.com/office/drawing/2014/main" id="{9B375012-97C0-402B-94FF-5706021049AA}"/>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3264050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TotalTime>
  <Words>541</Words>
  <Application>Microsoft Office PowerPoint</Application>
  <PresentationFormat>Widescreen</PresentationFormat>
  <Paragraphs>80</Paragraphs>
  <Slides>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Helvetica Neue</vt:lpstr>
      <vt:lpstr>Tw Cen MT</vt:lpstr>
      <vt:lpstr>Circuit</vt:lpstr>
      <vt:lpstr>Unit 7 Final capstone project</vt:lpstr>
      <vt:lpstr>PowerPoint Presentation</vt:lpstr>
      <vt:lpstr>PowerPoint Presentation</vt:lpstr>
      <vt:lpstr>PowerPoint Presentation</vt:lpstr>
      <vt:lpstr>Why Medical images are most challenging to work with? </vt:lpstr>
      <vt:lpstr>A convolution operation</vt:lpstr>
      <vt:lpstr>Research question:</vt:lpstr>
      <vt:lpstr>PowerPoint Presentation</vt:lpstr>
      <vt:lpstr>PowerPoint Presentation</vt:lpstr>
      <vt:lpstr>histograms</vt:lpstr>
      <vt:lpstr>PowerPoint Presentation</vt:lpstr>
      <vt:lpstr>PowerPoint Presentation</vt:lpstr>
      <vt:lpstr>Multi label multi class</vt:lpstr>
      <vt:lpstr>PowerPoint Presentation</vt:lpstr>
      <vt:lpstr>Conversion of images into image arrays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comings of the model</vt:lpstr>
      <vt:lpstr>conclusions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 Supervised learning capstone project</dc:title>
  <dc:creator>Nag D</dc:creator>
  <cp:lastModifiedBy>Nag D</cp:lastModifiedBy>
  <cp:revision>34</cp:revision>
  <dcterms:created xsi:type="dcterms:W3CDTF">2019-06-03T22:43:52Z</dcterms:created>
  <dcterms:modified xsi:type="dcterms:W3CDTF">2019-07-19T21:20:02Z</dcterms:modified>
</cp:coreProperties>
</file>